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29"/>
  </p:notesMasterIdLst>
  <p:handoutMasterIdLst>
    <p:handoutMasterId r:id="rId30"/>
  </p:handoutMasterIdLst>
  <p:sldIdLst>
    <p:sldId id="264" r:id="rId2"/>
    <p:sldId id="303" r:id="rId3"/>
    <p:sldId id="304" r:id="rId4"/>
    <p:sldId id="305" r:id="rId5"/>
    <p:sldId id="306" r:id="rId6"/>
    <p:sldId id="309" r:id="rId7"/>
    <p:sldId id="310" r:id="rId8"/>
    <p:sldId id="315" r:id="rId9"/>
    <p:sldId id="335" r:id="rId10"/>
    <p:sldId id="312" r:id="rId11"/>
    <p:sldId id="326" r:id="rId12"/>
    <p:sldId id="336" r:id="rId13"/>
    <p:sldId id="283" r:id="rId14"/>
    <p:sldId id="325" r:id="rId15"/>
    <p:sldId id="273" r:id="rId16"/>
    <p:sldId id="334" r:id="rId17"/>
    <p:sldId id="269" r:id="rId18"/>
    <p:sldId id="286" r:id="rId19"/>
    <p:sldId id="316" r:id="rId20"/>
    <p:sldId id="290" r:id="rId21"/>
    <p:sldId id="291" r:id="rId22"/>
    <p:sldId id="297" r:id="rId23"/>
    <p:sldId id="266" r:id="rId24"/>
    <p:sldId id="267" r:id="rId25"/>
    <p:sldId id="268" r:id="rId26"/>
    <p:sldId id="337" r:id="rId27"/>
    <p:sldId id="338" r:id="rId28"/>
  </p:sldIdLst>
  <p:sldSz cx="9144000" cy="6858000" type="screen4x3"/>
  <p:notesSz cx="9296400" cy="6881813"/>
  <p:custDataLst>
    <p:tags r:id="rId31"/>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pitchFamily="34"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pitchFamily="34"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pitchFamily="34"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pitchFamily="34"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pitchFamily="34" charset="0"/>
      </a:defRPr>
    </a:lvl5pPr>
    <a:lvl6pPr marL="2286000" algn="l" defTabSz="914400" rtl="0" eaLnBrk="1" latinLnBrk="0" hangingPunct="1">
      <a:defRPr sz="2400" kern="1200">
        <a:solidFill>
          <a:schemeClr val="tx1"/>
        </a:solidFill>
        <a:latin typeface="Times New Roman" pitchFamily="18" charset="0"/>
        <a:ea typeface="+mn-ea"/>
        <a:cs typeface="Arial" pitchFamily="34" charset="0"/>
      </a:defRPr>
    </a:lvl6pPr>
    <a:lvl7pPr marL="2743200" algn="l" defTabSz="914400" rtl="0" eaLnBrk="1" latinLnBrk="0" hangingPunct="1">
      <a:defRPr sz="2400" kern="1200">
        <a:solidFill>
          <a:schemeClr val="tx1"/>
        </a:solidFill>
        <a:latin typeface="Times New Roman" pitchFamily="18" charset="0"/>
        <a:ea typeface="+mn-ea"/>
        <a:cs typeface="Arial" pitchFamily="34" charset="0"/>
      </a:defRPr>
    </a:lvl7pPr>
    <a:lvl8pPr marL="3200400" algn="l" defTabSz="914400" rtl="0" eaLnBrk="1" latinLnBrk="0" hangingPunct="1">
      <a:defRPr sz="2400" kern="1200">
        <a:solidFill>
          <a:schemeClr val="tx1"/>
        </a:solidFill>
        <a:latin typeface="Times New Roman" pitchFamily="18" charset="0"/>
        <a:ea typeface="+mn-ea"/>
        <a:cs typeface="Arial" pitchFamily="34" charset="0"/>
      </a:defRPr>
    </a:lvl8pPr>
    <a:lvl9pPr marL="3657600" algn="l" defTabSz="914400" rtl="0" eaLnBrk="1" latinLnBrk="0" hangingPunct="1">
      <a:defRPr sz="2400" kern="1200">
        <a:solidFill>
          <a:schemeClr val="tx1"/>
        </a:solidFill>
        <a:latin typeface="Times New Roman"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FFAFF"/>
    <a:srgbClr val="41E534"/>
    <a:srgbClr val="FF6633"/>
    <a:srgbClr val="FFFF00"/>
    <a:srgbClr val="6600FF"/>
    <a:srgbClr val="009999"/>
    <a:srgbClr val="FF3300"/>
    <a:srgbClr val="F8F8F8"/>
    <a:srgbClr val="FFFF99"/>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34586" autoAdjust="0"/>
    <p:restoredTop sz="86457" autoAdjust="0"/>
  </p:normalViewPr>
  <p:slideViewPr>
    <p:cSldViewPr>
      <p:cViewPr varScale="1">
        <p:scale>
          <a:sx n="59" d="100"/>
          <a:sy n="59" d="100"/>
        </p:scale>
        <p:origin x="-86" y="-437"/>
      </p:cViewPr>
      <p:guideLst>
        <p:guide orient="horz" pos="2160"/>
        <p:guide pos="2880"/>
      </p:guideLst>
    </p:cSldViewPr>
  </p:slideViewPr>
  <p:outlineViewPr>
    <p:cViewPr>
      <p:scale>
        <a:sx n="33" d="100"/>
        <a:sy n="33" d="100"/>
      </p:scale>
      <p:origin x="0" y="3984"/>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80" d="100"/>
        <a:sy n="80" d="100"/>
      </p:scale>
      <p:origin x="0" y="110"/>
    </p:cViewPr>
  </p:sorterViewPr>
  <p:notesViewPr>
    <p:cSldViewPr>
      <p:cViewPr varScale="1">
        <p:scale>
          <a:sx n="69" d="100"/>
          <a:sy n="69" d="100"/>
        </p:scale>
        <p:origin x="-2179" y="-62"/>
      </p:cViewPr>
      <p:guideLst>
        <p:guide orient="horz" pos="2168"/>
        <p:guide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_rels/viewProps.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slide" Target="slides/slide3.xml"/><Relationship Id="rId1" Type="http://schemas.openxmlformats.org/officeDocument/2006/relationships/slide" Target="slides/slide2.xml"/><Relationship Id="rId5" Type="http://schemas.openxmlformats.org/officeDocument/2006/relationships/slide" Target="slides/slide7.xml"/><Relationship Id="rId4"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4091"/>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44091"/>
          </a:xfrm>
          <a:prstGeom prst="rect">
            <a:avLst/>
          </a:prstGeom>
        </p:spPr>
        <p:txBody>
          <a:bodyPr vert="horz" lIns="92446" tIns="46223" rIns="92446" bIns="46223" rtlCol="0"/>
          <a:lstStyle>
            <a:lvl1pPr algn="r">
              <a:defRPr sz="1200"/>
            </a:lvl1pPr>
          </a:lstStyle>
          <a:p>
            <a:fld id="{0FA6F599-4FC0-454C-B454-1D20F5637159}" type="datetimeFigureOut">
              <a:rPr lang="en-US" smtClean="0"/>
              <a:t>4/18/2012</a:t>
            </a:fld>
            <a:endParaRPr lang="en-US"/>
          </a:p>
        </p:txBody>
      </p:sp>
      <p:sp>
        <p:nvSpPr>
          <p:cNvPr id="4" name="Footer Placeholder 3"/>
          <p:cNvSpPr>
            <a:spLocks noGrp="1"/>
          </p:cNvSpPr>
          <p:nvPr>
            <p:ph type="ftr" sz="quarter" idx="2"/>
          </p:nvPr>
        </p:nvSpPr>
        <p:spPr>
          <a:xfrm>
            <a:off x="0" y="6536528"/>
            <a:ext cx="4028440" cy="344091"/>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536528"/>
            <a:ext cx="4028440" cy="344091"/>
          </a:xfrm>
          <a:prstGeom prst="rect">
            <a:avLst/>
          </a:prstGeom>
        </p:spPr>
        <p:txBody>
          <a:bodyPr vert="horz" lIns="92446" tIns="46223" rIns="92446" bIns="46223" rtlCol="0" anchor="b"/>
          <a:lstStyle>
            <a:lvl1pPr algn="r">
              <a:defRPr sz="1200"/>
            </a:lvl1pPr>
          </a:lstStyle>
          <a:p>
            <a:fld id="{561BC1C9-6FDC-4F0B-B1B7-639BA31A9D36}" type="slidenum">
              <a:rPr lang="en-US" smtClean="0"/>
              <a:t>‹#›</a:t>
            </a:fld>
            <a:endParaRPr lang="en-US"/>
          </a:p>
        </p:txBody>
      </p:sp>
    </p:spTree>
    <p:extLst>
      <p:ext uri="{BB962C8B-B14F-4D97-AF65-F5344CB8AC3E}">
        <p14:creationId xmlns:p14="http://schemas.microsoft.com/office/powerpoint/2010/main" val="2334179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4028440" cy="344091"/>
          </a:xfrm>
          <a:prstGeom prst="rect">
            <a:avLst/>
          </a:prstGeom>
          <a:noFill/>
          <a:ln w="9525">
            <a:noFill/>
            <a:miter lim="800000"/>
            <a:headEnd/>
            <a:tailEnd/>
          </a:ln>
          <a:effectLst/>
        </p:spPr>
        <p:txBody>
          <a:bodyPr vert="horz" wrap="square" lIns="92446" tIns="46223" rIns="92446" bIns="46223" numCol="1" anchor="ctr" anchorCtr="0" compatLnSpc="1">
            <a:prstTxWarp prst="textNoShape">
              <a:avLst/>
            </a:prstTxWarp>
          </a:bodyPr>
          <a:lstStyle>
            <a:lvl1pPr eaLnBrk="0" hangingPunct="0">
              <a:defRPr sz="1200"/>
            </a:lvl1pPr>
          </a:lstStyle>
          <a:p>
            <a:endParaRPr lang="en-US"/>
          </a:p>
        </p:txBody>
      </p:sp>
      <p:sp>
        <p:nvSpPr>
          <p:cNvPr id="1027" name="Rectangle 3"/>
          <p:cNvSpPr>
            <a:spLocks noGrp="1" noChangeArrowheads="1"/>
          </p:cNvSpPr>
          <p:nvPr>
            <p:ph type="dt" idx="1"/>
          </p:nvPr>
        </p:nvSpPr>
        <p:spPr bwMode="auto">
          <a:xfrm>
            <a:off x="5267960" y="0"/>
            <a:ext cx="4028440" cy="344091"/>
          </a:xfrm>
          <a:prstGeom prst="rect">
            <a:avLst/>
          </a:prstGeom>
          <a:noFill/>
          <a:ln w="9525">
            <a:noFill/>
            <a:miter lim="800000"/>
            <a:headEnd/>
            <a:tailEnd/>
          </a:ln>
          <a:effectLst/>
        </p:spPr>
        <p:txBody>
          <a:bodyPr vert="horz" wrap="none" lIns="92446" tIns="46223" rIns="92446" bIns="46223" numCol="1" anchor="ctr" anchorCtr="0" compatLnSpc="1">
            <a:prstTxWarp prst="textNoShape">
              <a:avLst/>
            </a:prstTxWarp>
          </a:bodyPr>
          <a:lstStyle>
            <a:lvl1pPr algn="r" eaLnBrk="0" hangingPunct="0">
              <a:defRPr sz="1200"/>
            </a:lvl1pPr>
          </a:lstStyle>
          <a:p>
            <a:endParaRPr lang="en-US"/>
          </a:p>
        </p:txBody>
      </p:sp>
      <p:sp>
        <p:nvSpPr>
          <p:cNvPr id="9220" name="Rectangle 4"/>
          <p:cNvSpPr>
            <a:spLocks noGrp="1" noRot="1" noChangeAspect="1" noChangeArrowheads="1" noTextEdit="1"/>
          </p:cNvSpPr>
          <p:nvPr>
            <p:ph type="sldImg" idx="2"/>
          </p:nvPr>
        </p:nvSpPr>
        <p:spPr bwMode="auto">
          <a:xfrm>
            <a:off x="2927350" y="515938"/>
            <a:ext cx="3441700" cy="2581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9" name="Rectangle 5"/>
          <p:cNvSpPr>
            <a:spLocks noGrp="1" noChangeArrowheads="1"/>
          </p:cNvSpPr>
          <p:nvPr>
            <p:ph type="body" sz="quarter" idx="3"/>
          </p:nvPr>
        </p:nvSpPr>
        <p:spPr bwMode="auto">
          <a:xfrm>
            <a:off x="1239520" y="3268861"/>
            <a:ext cx="6817360" cy="3096816"/>
          </a:xfrm>
          <a:prstGeom prst="rect">
            <a:avLst/>
          </a:prstGeom>
          <a:noFill/>
          <a:ln w="9525">
            <a:noFill/>
            <a:miter lim="800000"/>
            <a:headEnd/>
            <a:tailEnd/>
          </a:ln>
          <a:effectLst/>
        </p:spPr>
        <p:txBody>
          <a:bodyPr vert="horz" wrap="none" lIns="92446" tIns="46223" rIns="92446" bIns="46223"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6537722"/>
            <a:ext cx="4028440" cy="344091"/>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eaLnBrk="0" hangingPunct="0">
              <a:defRPr sz="1200"/>
            </a:lvl1pPr>
          </a:lstStyle>
          <a:p>
            <a:endParaRPr lang="en-US"/>
          </a:p>
        </p:txBody>
      </p:sp>
      <p:sp>
        <p:nvSpPr>
          <p:cNvPr id="1031" name="Rectangle 7"/>
          <p:cNvSpPr>
            <a:spLocks noGrp="1" noChangeArrowheads="1"/>
          </p:cNvSpPr>
          <p:nvPr>
            <p:ph type="sldNum" sz="quarter" idx="5"/>
          </p:nvPr>
        </p:nvSpPr>
        <p:spPr bwMode="auto">
          <a:xfrm>
            <a:off x="5267960" y="6537722"/>
            <a:ext cx="4028440" cy="344091"/>
          </a:xfrm>
          <a:prstGeom prst="rect">
            <a:avLst/>
          </a:prstGeom>
          <a:noFill/>
          <a:ln w="9525">
            <a:noFill/>
            <a:miter lim="800000"/>
            <a:headEnd/>
            <a:tailEnd/>
          </a:ln>
          <a:effectLst/>
        </p:spPr>
        <p:txBody>
          <a:bodyPr vert="horz" wrap="none" lIns="92446" tIns="46223" rIns="92446" bIns="46223" numCol="1" anchor="b" anchorCtr="0" compatLnSpc="1">
            <a:prstTxWarp prst="textNoShape">
              <a:avLst/>
            </a:prstTxWarp>
          </a:bodyPr>
          <a:lstStyle>
            <a:lvl1pPr algn="r" eaLnBrk="0" hangingPunct="0">
              <a:defRPr sz="1200"/>
            </a:lvl1pPr>
          </a:lstStyle>
          <a:p>
            <a:fld id="{09B6E9B6-1C19-44CE-97C3-214AEE21FD9A}" type="slidenum">
              <a:rPr lang="en-US"/>
              <a:pPr/>
              <a:t>‹#›</a:t>
            </a:fld>
            <a:endParaRPr lang="en-US"/>
          </a:p>
        </p:txBody>
      </p:sp>
    </p:spTree>
    <p:extLst>
      <p:ext uri="{BB962C8B-B14F-4D97-AF65-F5344CB8AC3E}">
        <p14:creationId xmlns:p14="http://schemas.microsoft.com/office/powerpoint/2010/main" val="309897407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p:txBody>
          <a:bodyPr/>
          <a:lstStyle>
            <a:lvl1pPr eaLnBrk="0" hangingPunct="0">
              <a:defRPr sz="2400">
                <a:solidFill>
                  <a:schemeClr val="tx1"/>
                </a:solidFill>
                <a:latin typeface="Times New Roman" pitchFamily="18" charset="0"/>
                <a:cs typeface="Arial" pitchFamily="34" charset="0"/>
              </a:defRPr>
            </a:lvl1pPr>
            <a:lvl2pPr marL="751122" indent="-288893" eaLnBrk="0" hangingPunct="0">
              <a:defRPr sz="2400">
                <a:solidFill>
                  <a:schemeClr val="tx1"/>
                </a:solidFill>
                <a:latin typeface="Times New Roman" pitchFamily="18" charset="0"/>
                <a:cs typeface="Arial" pitchFamily="34" charset="0"/>
              </a:defRPr>
            </a:lvl2pPr>
            <a:lvl3pPr marL="1155573" indent="-231115" eaLnBrk="0" hangingPunct="0">
              <a:defRPr sz="2400">
                <a:solidFill>
                  <a:schemeClr val="tx1"/>
                </a:solidFill>
                <a:latin typeface="Times New Roman" pitchFamily="18" charset="0"/>
                <a:cs typeface="Arial" pitchFamily="34" charset="0"/>
              </a:defRPr>
            </a:lvl3pPr>
            <a:lvl4pPr marL="1617802" indent="-231115" eaLnBrk="0" hangingPunct="0">
              <a:defRPr sz="2400">
                <a:solidFill>
                  <a:schemeClr val="tx1"/>
                </a:solidFill>
                <a:latin typeface="Times New Roman" pitchFamily="18" charset="0"/>
                <a:cs typeface="Arial" pitchFamily="34" charset="0"/>
              </a:defRPr>
            </a:lvl4pPr>
            <a:lvl5pPr marL="2080031" indent="-231115" eaLnBrk="0" hangingPunct="0">
              <a:defRPr sz="2400">
                <a:solidFill>
                  <a:schemeClr val="tx1"/>
                </a:solidFill>
                <a:latin typeface="Times New Roman" pitchFamily="18" charset="0"/>
                <a:cs typeface="Arial" pitchFamily="34" charset="0"/>
              </a:defRPr>
            </a:lvl5pPr>
            <a:lvl6pPr marL="2542261" indent="-231115" eaLnBrk="0" fontAlgn="base" hangingPunct="0">
              <a:spcBef>
                <a:spcPct val="0"/>
              </a:spcBef>
              <a:spcAft>
                <a:spcPct val="0"/>
              </a:spcAft>
              <a:defRPr sz="2400">
                <a:solidFill>
                  <a:schemeClr val="tx1"/>
                </a:solidFill>
                <a:latin typeface="Times New Roman" pitchFamily="18" charset="0"/>
                <a:cs typeface="Arial" pitchFamily="34" charset="0"/>
              </a:defRPr>
            </a:lvl6pPr>
            <a:lvl7pPr marL="3004490" indent="-231115" eaLnBrk="0" fontAlgn="base" hangingPunct="0">
              <a:spcBef>
                <a:spcPct val="0"/>
              </a:spcBef>
              <a:spcAft>
                <a:spcPct val="0"/>
              </a:spcAft>
              <a:defRPr sz="2400">
                <a:solidFill>
                  <a:schemeClr val="tx1"/>
                </a:solidFill>
                <a:latin typeface="Times New Roman" pitchFamily="18" charset="0"/>
                <a:cs typeface="Arial" pitchFamily="34" charset="0"/>
              </a:defRPr>
            </a:lvl7pPr>
            <a:lvl8pPr marL="3466719" indent="-231115" eaLnBrk="0" fontAlgn="base" hangingPunct="0">
              <a:spcBef>
                <a:spcPct val="0"/>
              </a:spcBef>
              <a:spcAft>
                <a:spcPct val="0"/>
              </a:spcAft>
              <a:defRPr sz="2400">
                <a:solidFill>
                  <a:schemeClr val="tx1"/>
                </a:solidFill>
                <a:latin typeface="Times New Roman" pitchFamily="18" charset="0"/>
                <a:cs typeface="Arial" pitchFamily="34" charset="0"/>
              </a:defRPr>
            </a:lvl8pPr>
            <a:lvl9pPr marL="3928948" indent="-231115" eaLnBrk="0" fontAlgn="base" hangingPunct="0">
              <a:spcBef>
                <a:spcPct val="0"/>
              </a:spcBef>
              <a:spcAft>
                <a:spcPct val="0"/>
              </a:spcAft>
              <a:defRPr sz="2400">
                <a:solidFill>
                  <a:schemeClr val="tx1"/>
                </a:solidFill>
                <a:latin typeface="Times New Roman" pitchFamily="18" charset="0"/>
                <a:cs typeface="Arial" pitchFamily="34" charset="0"/>
              </a:defRPr>
            </a:lvl9pPr>
          </a:lstStyle>
          <a:p>
            <a:fld id="{4A0EA4E8-ABF7-46F1-93DF-A0EC9DCF6ECA}" type="slidenum">
              <a:rPr lang="en-US" sz="1200"/>
              <a:pPr/>
              <a:t>1</a:t>
            </a:fld>
            <a:endParaRPr lang="en-US" sz="1200" dirty="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24EC39-7544-4C7F-93EE-0C17C74951D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US" dirty="0" smtClean="0">
              <a:effectLst/>
            </a:endParaRPr>
          </a:p>
        </p:txBody>
      </p:sp>
      <p:sp>
        <p:nvSpPr>
          <p:cNvPr id="4" name="Slide Number Placeholder 3"/>
          <p:cNvSpPr>
            <a:spLocks noGrp="1"/>
          </p:cNvSpPr>
          <p:nvPr>
            <p:ph type="sldNum" sz="quarter" idx="10"/>
          </p:nvPr>
        </p:nvSpPr>
        <p:spPr/>
        <p:txBody>
          <a:bodyPr/>
          <a:lstStyle/>
          <a:p>
            <a:fld id="{2324EC39-7544-4C7F-93EE-0C17C74951D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24EC39-7544-4C7F-93EE-0C17C74951D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page has links to the JPSS software description,</a:t>
            </a:r>
            <a:r>
              <a:rPr lang="en-US" baseline="0" dirty="0" smtClean="0"/>
              <a:t> downloads, and documentation</a:t>
            </a:r>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5</a:t>
            </a:fld>
            <a:endParaRPr lang="en-US" dirty="0"/>
          </a:p>
        </p:txBody>
      </p:sp>
    </p:spTree>
    <p:extLst>
      <p:ext uri="{BB962C8B-B14F-4D97-AF65-F5344CB8AC3E}">
        <p14:creationId xmlns:p14="http://schemas.microsoft.com/office/powerpoint/2010/main" val="2793008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E32313B-6329-4A51-9B79-FD876180FCFA}" type="slidenum">
              <a:rPr lang="en-US" smtClean="0"/>
              <a:pPr>
                <a:defRPr/>
              </a:pPr>
              <a:t>7</a:t>
            </a:fld>
            <a:endParaRPr lang="en-US" dirty="0"/>
          </a:p>
        </p:txBody>
      </p:sp>
    </p:spTree>
    <p:extLst>
      <p:ext uri="{BB962C8B-B14F-4D97-AF65-F5344CB8AC3E}">
        <p14:creationId xmlns:p14="http://schemas.microsoft.com/office/powerpoint/2010/main" val="2719704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10</a:t>
            </a:fld>
            <a:endParaRPr lang="en-US" dirty="0"/>
          </a:p>
        </p:txBody>
      </p:sp>
    </p:spTree>
    <p:extLst>
      <p:ext uri="{BB962C8B-B14F-4D97-AF65-F5344CB8AC3E}">
        <p14:creationId xmlns:p14="http://schemas.microsoft.com/office/powerpoint/2010/main" val="3531837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11</a:t>
            </a:fld>
            <a:endParaRPr lang="en-US" dirty="0"/>
          </a:p>
        </p:txBody>
      </p:sp>
    </p:spTree>
    <p:extLst>
      <p:ext uri="{BB962C8B-B14F-4D97-AF65-F5344CB8AC3E}">
        <p14:creationId xmlns:p14="http://schemas.microsoft.com/office/powerpoint/2010/main" val="2599477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Step 1: </a:t>
            </a:r>
          </a:p>
          <a:p>
            <a:r>
              <a:rPr lang="en-US" dirty="0" smtClean="0"/>
              <a:t>There</a:t>
            </a:r>
            <a:r>
              <a:rPr lang="en-US" baseline="0" dirty="0" smtClean="0"/>
              <a:t> are objects in the JPSS file that confuse netCDF-4, so these need to be hidden.</a:t>
            </a:r>
            <a:endParaRPr lang="en-US" dirty="0" smtClean="0"/>
          </a:p>
          <a:p>
            <a:endParaRPr lang="en-US" dirty="0" smtClean="0"/>
          </a:p>
          <a:p>
            <a:r>
              <a:rPr lang="en-US" dirty="0" smtClean="0"/>
              <a:t>Step 2: </a:t>
            </a:r>
          </a:p>
          <a:p>
            <a:r>
              <a:rPr lang="en-US" dirty="0" smtClean="0"/>
              <a:t>Dimension information can be important in order to have an understanding of the data, and it is an important component of the netCDF data model. Fortunately, this dimension information is in fact available, though not in the product file. JPSS stores this information in a separate metadata file called the JPSS “XML product file.” </a:t>
            </a:r>
          </a:p>
          <a:p>
            <a:endParaRPr lang="en-US" dirty="0" smtClean="0"/>
          </a:p>
          <a:p>
            <a:r>
              <a:rPr lang="en-US" dirty="0" smtClean="0"/>
              <a:t>Step 3:</a:t>
            </a:r>
          </a:p>
          <a:p>
            <a:pPr defTabSz="924458">
              <a:defRPr/>
            </a:pPr>
            <a:r>
              <a:rPr lang="en-US" dirty="0"/>
              <a:t>Applications such as IDV and Panoply that provide visualization of datasets (variables) in the context of a geographic map will not display the data without the geolocation information. The augmentation tool can be used to add the geolocation information to the JPSS product file.  This information is found in another JPSS file, which we’re calling here geo.h5.</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13</a:t>
            </a:fld>
            <a:endParaRPr lang="en-US" dirty="0"/>
          </a:p>
        </p:txBody>
      </p:sp>
    </p:spTree>
    <p:extLst>
      <p:ext uri="{BB962C8B-B14F-4D97-AF65-F5344CB8AC3E}">
        <p14:creationId xmlns:p14="http://schemas.microsoft.com/office/powerpoint/2010/main" val="185694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endParaRPr>
          </a:p>
          <a:p>
            <a:endParaRPr lang="en-US" dirty="0">
              <a:latin typeface="Arial" pitchFamily="34" charset="0"/>
            </a:endParaRPr>
          </a:p>
          <a:p>
            <a:endParaRPr lang="en-US" dirty="0">
              <a:latin typeface="Arial" pitchFamily="34" charset="0"/>
            </a:endParaRPr>
          </a:p>
          <a:p>
            <a:endParaRPr lang="en-US" dirty="0">
              <a:latin typeface="Arial" pitchFamily="34" charset="0"/>
            </a:endParaRPr>
          </a:p>
          <a:p>
            <a:r>
              <a:rPr lang="en-US" dirty="0">
                <a:latin typeface="Arial" pitchFamily="34" charset="0"/>
              </a:rPr>
              <a:t>Photo: Sign for the Nags Head Pub, Brampton. Photo by Trish Steel</a:t>
            </a:r>
          </a:p>
          <a:p>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18</a:t>
            </a:fld>
            <a:endParaRPr lang="en-US" dirty="0"/>
          </a:p>
        </p:txBody>
      </p:sp>
    </p:spTree>
    <p:extLst>
      <p:ext uri="{BB962C8B-B14F-4D97-AF65-F5344CB8AC3E}">
        <p14:creationId xmlns:p14="http://schemas.microsoft.com/office/powerpoint/2010/main" val="2913327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115" indent="-231115">
              <a:buFont typeface="+mj-lt"/>
              <a:buAutoNum type="arabicPeriod"/>
            </a:pPr>
            <a:r>
              <a:rPr lang="en-US" dirty="0" smtClean="0"/>
              <a:t>Data products are organized as “granules.”</a:t>
            </a:r>
          </a:p>
          <a:p>
            <a:pPr marL="231115" indent="-231115">
              <a:buFont typeface="+mj-lt"/>
              <a:buAutoNum type="arabicPeriod"/>
            </a:pPr>
            <a:r>
              <a:rPr lang="en-US" dirty="0" smtClean="0"/>
              <a:t>Granules are made relatively small for convenience of handling them.  </a:t>
            </a:r>
          </a:p>
          <a:p>
            <a:pPr marL="231115" indent="-231115">
              <a:buFont typeface="+mj-lt"/>
              <a:buAutoNum type="arabicPeriod"/>
            </a:pPr>
            <a:r>
              <a:rPr lang="en-US" dirty="0" smtClean="0"/>
              <a:t>Several granules may be packaged per file, and usually</a:t>
            </a:r>
            <a:r>
              <a:rPr lang="en-US" baseline="0" dirty="0" smtClean="0"/>
              <a:t> are</a:t>
            </a:r>
            <a:r>
              <a:rPr lang="en-US" dirty="0" smtClean="0"/>
              <a:t>. </a:t>
            </a:r>
          </a:p>
          <a:p>
            <a:pPr marL="462229" lvl="1"/>
            <a:r>
              <a:rPr lang="en-US" dirty="0" smtClean="0"/>
              <a:t>E.g. 16 granules per file.</a:t>
            </a:r>
          </a:p>
          <a:p>
            <a:pPr marL="231115" indent="-231115">
              <a:buFont typeface="+mj-lt"/>
              <a:buAutoNum type="arabicPeriod"/>
            </a:pPr>
            <a:r>
              <a:rPr lang="en-US" dirty="0" smtClean="0"/>
              <a:t>For convenience of a particular application, we may want to package them differently. </a:t>
            </a:r>
          </a:p>
          <a:p>
            <a:pPr marL="462229" lvl="1"/>
            <a:r>
              <a:rPr lang="en-US" dirty="0" smtClean="0"/>
              <a:t>E.g. 1,000</a:t>
            </a:r>
            <a:r>
              <a:rPr lang="en-US" baseline="0" dirty="0" smtClean="0"/>
              <a:t> granules per file instead of 16.</a:t>
            </a:r>
          </a:p>
          <a:p>
            <a:pPr marL="231115" indent="-231115">
              <a:buFont typeface="+mj-lt"/>
              <a:buAutoNum type="arabicPeriod"/>
            </a:pPr>
            <a:r>
              <a:rPr lang="en-US" baseline="0" dirty="0" smtClean="0"/>
              <a:t>We may also want just a subset of all available granules. </a:t>
            </a:r>
          </a:p>
          <a:p>
            <a:pPr marL="462229" lvl="1"/>
            <a:r>
              <a:rPr lang="en-US" baseline="0" dirty="0" smtClean="0"/>
              <a:t>E.g. those measurements taken during a particular time period.  </a:t>
            </a:r>
            <a:endParaRPr lang="en-US" dirty="0" smtClean="0"/>
          </a:p>
          <a:p>
            <a:pPr marL="231115" indent="-231115">
              <a:buFont typeface="+mj-lt"/>
              <a:buAutoNum type="arabicPeriod"/>
            </a:pPr>
            <a:r>
              <a:rPr lang="en-US" dirty="0" smtClean="0"/>
              <a:t>That is what nagg does.</a:t>
            </a:r>
          </a:p>
          <a:p>
            <a:pPr marL="231115" indent="-231115">
              <a:buFont typeface="+mj-lt"/>
              <a:buAutoNum type="arabicPeriod"/>
            </a:pPr>
            <a:endParaRPr lang="en-US" dirty="0" smtClean="0"/>
          </a:p>
          <a:p>
            <a:endParaRPr lang="en-US" dirty="0" smtClean="0"/>
          </a:p>
          <a:p>
            <a:endParaRPr lang="en-US" dirty="0" smtClean="0"/>
          </a:p>
          <a:p>
            <a:r>
              <a:rPr lang="en-US" dirty="0" smtClean="0"/>
              <a:t>"For NPP, the concept of a granule is independent of the packaging of the granule in a file, so we make granules relatively small in order to conveniently manipulate them, but we can package them into arbitrary numbers of granules for the convenience of the particular application. " </a:t>
            </a:r>
          </a:p>
          <a:p>
            <a:endParaRPr lang="en-US" dirty="0" smtClean="0"/>
          </a:p>
          <a:p>
            <a:r>
              <a:rPr lang="en-US" dirty="0" smtClean="0"/>
              <a:t>nagg is needed to address the flexibility of NPP products, especially swaths products. A swath is a ribbon of data collected as the satellite orbit sweeps across the Earth. As an orbit is continuous, the swath is continuous, wrapping around the Earth over and over again like a yarn on a ball. In most NASA heritage missions, the ribbon of swath is snipped into equal size pieces which we call granules, and one granule is placed in each file. The size of the snipped piece while usually set for each mission, varies from mission to mission based mostly on the amount of data and therefore the size of the file that can be conveniently manipulated. </a:t>
            </a:r>
          </a:p>
          <a:p>
            <a:endParaRPr lang="en-US" dirty="0" smtClean="0"/>
          </a:p>
          <a:p>
            <a:r>
              <a:rPr lang="en-US" dirty="0" smtClean="0"/>
              <a:t>For NPP, the concept of a granule is independent of the packaging of the granule in a file, so we make granules relatively small in order to conveniently manipulate them, but we can package them into arbitrary size for the convenience of the particular application. For example, when comparing a MODIS 5 minute data granules to the VIIRS data, if is useful to package four VIIRS 86 second granules together to make the piece of swath similar in size to the MODIS granule. Some data analysis tools analyze by full orbit, so it is convenient to package OMPS data that way. Nagg makes it possible for the analyst to package NPP data into files in the way that best suits them. -Rich (You could think of the NPP relationship of a granule to a product swath to be similar to the HDF relationship between a chunk and a dataset.) </a:t>
            </a:r>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19</a:t>
            </a:fld>
            <a:endParaRPr lang="en-US" dirty="0"/>
          </a:p>
        </p:txBody>
      </p:sp>
    </p:spTree>
    <p:extLst>
      <p:ext uri="{BB962C8B-B14F-4D97-AF65-F5344CB8AC3E}">
        <p14:creationId xmlns:p14="http://schemas.microsoft.com/office/powerpoint/2010/main" val="293716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a:t>
            </a:r>
            <a:r>
              <a:rPr lang="en-US" baseline="0" dirty="0" smtClean="0"/>
              <a:t> requests might not start on bucket boundaries, there are various special cases to consider. Here’s one case. </a:t>
            </a:r>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21</a:t>
            </a:fld>
            <a:endParaRPr lang="en-US" dirty="0"/>
          </a:p>
        </p:txBody>
      </p:sp>
    </p:spTree>
    <p:extLst>
      <p:ext uri="{BB962C8B-B14F-4D97-AF65-F5344CB8AC3E}">
        <p14:creationId xmlns:p14="http://schemas.microsoft.com/office/powerpoint/2010/main" val="3998070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issue</a:t>
            </a:r>
            <a:r>
              <a:rPr lang="en-US" baseline="0" dirty="0" smtClean="0"/>
              <a:t> is packaging.</a:t>
            </a:r>
          </a:p>
          <a:p>
            <a:r>
              <a:rPr lang="en-US" baseline="0" dirty="0" smtClean="0"/>
              <a:t>Recall (from the h5augjpss material) that there is a geo file associated with the data files. </a:t>
            </a:r>
          </a:p>
          <a:p>
            <a:r>
              <a:rPr lang="en-US" baseline="0" dirty="0" smtClean="0"/>
              <a:t>The information in the geo file may be put in the same HDF5 file with the actual data record, or packaged separately.</a:t>
            </a:r>
          </a:p>
          <a:p>
            <a:r>
              <a:rPr lang="en-US" baseline="0" dirty="0" smtClean="0"/>
              <a:t>Here’s an example of that.</a:t>
            </a:r>
          </a:p>
          <a:p>
            <a:endParaRPr lang="en-US" baseline="0" dirty="0" smtClean="0"/>
          </a:p>
          <a:p>
            <a:r>
              <a:rPr lang="en-US" baseline="0" dirty="0" smtClean="0"/>
              <a:t>Issues of whether to package and how much have to be accommodated by the tool.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22</a:t>
            </a:fld>
            <a:endParaRPr lang="en-US"/>
          </a:p>
        </p:txBody>
      </p:sp>
    </p:spTree>
    <p:extLst>
      <p:ext uri="{BB962C8B-B14F-4D97-AF65-F5344CB8AC3E}">
        <p14:creationId xmlns:p14="http://schemas.microsoft.com/office/powerpoint/2010/main" val="3952194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053"/>
          <p:cNvSpPr txBox="1">
            <a:spLocks noChangeArrowheads="1"/>
          </p:cNvSpPr>
          <p:nvPr userDrawn="1"/>
        </p:nvSpPr>
        <p:spPr bwMode="auto">
          <a:xfrm>
            <a:off x="7239000" y="6629400"/>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6" name="Picture 1056"/>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04813" y="152400"/>
            <a:ext cx="966787"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userDrawn="1"/>
        </p:nvSpPr>
        <p:spPr>
          <a:xfrm>
            <a:off x="1374775" y="239713"/>
            <a:ext cx="1825625" cy="369887"/>
          </a:xfrm>
          <a:prstGeom prst="rect">
            <a:avLst/>
          </a:prstGeom>
          <a:noFill/>
        </p:spPr>
        <p:txBody>
          <a:bodyPr wrap="none">
            <a:spAutoFit/>
          </a:bodyPr>
          <a:lstStyle/>
          <a:p>
            <a:pPr>
              <a:defRPr/>
            </a:pPr>
            <a:r>
              <a:rPr lang="en-US" sz="1800" dirty="0">
                <a:latin typeface="Arial" pitchFamily="34" charset="0"/>
              </a:rPr>
              <a:t>The HDF 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Arial" pitchFamily="34" charset="0"/>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Arial" pitchFamily="34" charset="0"/>
                <a:cs typeface="Arial" pitchFamily="34" charset="0"/>
              </a:defRPr>
            </a:lvl1pPr>
          </a:lstStyle>
          <a:p>
            <a:r>
              <a:rPr lang="en-US" smtClean="0"/>
              <a:t>Click to edit Master subtitle style</a:t>
            </a:r>
            <a:endParaRPr lang="en-US" dirty="0"/>
          </a:p>
        </p:txBody>
      </p:sp>
      <p:sp>
        <p:nvSpPr>
          <p:cNvPr id="8" name="Rectangle 2064"/>
          <p:cNvSpPr>
            <a:spLocks noGrp="1" noChangeArrowheads="1"/>
          </p:cNvSpPr>
          <p:nvPr>
            <p:ph type="dt" sz="half" idx="10"/>
          </p:nvPr>
        </p:nvSpPr>
        <p:spPr/>
        <p:txBody>
          <a:bodyPr/>
          <a:lstStyle>
            <a:lvl1pPr>
              <a:defRPr b="0" smtClean="0">
                <a:latin typeface="Arial" pitchFamily="34" charset="0"/>
                <a:cs typeface="Arial" pitchFamily="34" charset="0"/>
              </a:defRPr>
            </a:lvl1pPr>
          </a:lstStyle>
          <a:p>
            <a:pPr>
              <a:defRPr/>
            </a:pPr>
            <a:r>
              <a:rPr lang="en-US" smtClean="0"/>
              <a:t>Apr. 17-19, 2012</a:t>
            </a:r>
            <a:endParaRPr lang="en-US" dirty="0"/>
          </a:p>
        </p:txBody>
      </p:sp>
      <p:sp>
        <p:nvSpPr>
          <p:cNvPr id="9" name="Rectangle 2065"/>
          <p:cNvSpPr>
            <a:spLocks noGrp="1" noChangeArrowheads="1"/>
          </p:cNvSpPr>
          <p:nvPr>
            <p:ph type="ftr" sz="quarter" idx="11"/>
          </p:nvPr>
        </p:nvSpPr>
        <p:spPr/>
        <p:txBody>
          <a:bodyPr/>
          <a:lstStyle>
            <a:lvl1pPr>
              <a:defRPr b="0" smtClean="0">
                <a:latin typeface="Arial" pitchFamily="34" charset="0"/>
                <a:cs typeface="Arial" pitchFamily="34" charset="0"/>
              </a:defRPr>
            </a:lvl1pPr>
          </a:lstStyle>
          <a:p>
            <a:pPr>
              <a:defRPr/>
            </a:pPr>
            <a:r>
              <a:rPr lang="en-US" smtClean="0"/>
              <a:t>HDF/HDF-EOS Workshop XV</a:t>
            </a:r>
            <a:endParaRPr lang="en-US"/>
          </a:p>
        </p:txBody>
      </p:sp>
      <p:sp>
        <p:nvSpPr>
          <p:cNvPr id="10" name="Rectangle 2066"/>
          <p:cNvSpPr>
            <a:spLocks noGrp="1" noChangeArrowheads="1"/>
          </p:cNvSpPr>
          <p:nvPr>
            <p:ph type="sldNum" sz="quarter" idx="12"/>
          </p:nvPr>
        </p:nvSpPr>
        <p:spPr/>
        <p:txBody>
          <a:bodyPr/>
          <a:lstStyle>
            <a:lvl1pPr>
              <a:defRPr/>
            </a:lvl1pPr>
          </a:lstStyle>
          <a:p>
            <a:fld id="{854D0054-DEBC-4BC7-AB51-B07CBC93C6B2}" type="slidenum">
              <a:rPr lang="en-US"/>
              <a:pPr/>
              <a:t>‹#›</a:t>
            </a:fld>
            <a:endParaRPr lang="en-US"/>
          </a:p>
        </p:txBody>
      </p:sp>
    </p:spTree>
    <p:extLst>
      <p:ext uri="{BB962C8B-B14F-4D97-AF65-F5344CB8AC3E}">
        <p14:creationId xmlns:p14="http://schemas.microsoft.com/office/powerpoint/2010/main" val="3991276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6" name="Rectangle 1055"/>
          <p:cNvSpPr>
            <a:spLocks noGrp="1" noChangeArrowheads="1"/>
          </p:cNvSpPr>
          <p:nvPr>
            <p:ph type="sldNum" sz="quarter" idx="12"/>
          </p:nvPr>
        </p:nvSpPr>
        <p:spPr>
          <a:ln/>
        </p:spPr>
        <p:txBody>
          <a:bodyPr/>
          <a:lstStyle>
            <a:lvl1pPr>
              <a:defRPr/>
            </a:lvl1pPr>
          </a:lstStyle>
          <a:p>
            <a:fld id="{A5E891D3-C79B-467C-9AA4-487CCCDFB73C}" type="slidenum">
              <a:rPr lang="en-US"/>
              <a:pPr/>
              <a:t>‹#›</a:t>
            </a:fld>
            <a:endParaRPr lang="en-US"/>
          </a:p>
        </p:txBody>
      </p:sp>
    </p:spTree>
    <p:extLst>
      <p:ext uri="{BB962C8B-B14F-4D97-AF65-F5344CB8AC3E}">
        <p14:creationId xmlns:p14="http://schemas.microsoft.com/office/powerpoint/2010/main" val="2765715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6" name="Rectangle 1055"/>
          <p:cNvSpPr>
            <a:spLocks noGrp="1" noChangeArrowheads="1"/>
          </p:cNvSpPr>
          <p:nvPr>
            <p:ph type="sldNum" sz="quarter" idx="12"/>
          </p:nvPr>
        </p:nvSpPr>
        <p:spPr>
          <a:ln/>
        </p:spPr>
        <p:txBody>
          <a:bodyPr/>
          <a:lstStyle>
            <a:lvl1pPr>
              <a:defRPr/>
            </a:lvl1pPr>
          </a:lstStyle>
          <a:p>
            <a:fld id="{109A6822-8A2E-438A-8FF5-7FF0DBFC3E36}" type="slidenum">
              <a:rPr lang="en-US"/>
              <a:pPr/>
              <a:t>‹#›</a:t>
            </a:fld>
            <a:endParaRPr lang="en-US"/>
          </a:p>
        </p:txBody>
      </p:sp>
    </p:spTree>
    <p:extLst>
      <p:ext uri="{BB962C8B-B14F-4D97-AF65-F5344CB8AC3E}">
        <p14:creationId xmlns:p14="http://schemas.microsoft.com/office/powerpoint/2010/main" val="240288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7" name="Rectangle 1055"/>
          <p:cNvSpPr>
            <a:spLocks noGrp="1" noChangeArrowheads="1"/>
          </p:cNvSpPr>
          <p:nvPr>
            <p:ph type="sldNum" sz="quarter" idx="12"/>
          </p:nvPr>
        </p:nvSpPr>
        <p:spPr>
          <a:ln/>
        </p:spPr>
        <p:txBody>
          <a:bodyPr/>
          <a:lstStyle>
            <a:lvl1pPr>
              <a:defRPr/>
            </a:lvl1pPr>
          </a:lstStyle>
          <a:p>
            <a:fld id="{B4E0B191-D192-4155-B7FC-877A6FDF1AF9}" type="slidenum">
              <a:rPr lang="en-US"/>
              <a:pPr/>
              <a:t>‹#›</a:t>
            </a:fld>
            <a:endParaRPr lang="en-US"/>
          </a:p>
        </p:txBody>
      </p:sp>
    </p:spTree>
    <p:extLst>
      <p:ext uri="{BB962C8B-B14F-4D97-AF65-F5344CB8AC3E}">
        <p14:creationId xmlns:p14="http://schemas.microsoft.com/office/powerpoint/2010/main" val="395030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8"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9" name="Rectangle 1055"/>
          <p:cNvSpPr>
            <a:spLocks noGrp="1" noChangeArrowheads="1"/>
          </p:cNvSpPr>
          <p:nvPr>
            <p:ph type="sldNum" sz="quarter" idx="12"/>
          </p:nvPr>
        </p:nvSpPr>
        <p:spPr>
          <a:ln/>
        </p:spPr>
        <p:txBody>
          <a:bodyPr/>
          <a:lstStyle>
            <a:lvl1pPr>
              <a:defRPr/>
            </a:lvl1pPr>
          </a:lstStyle>
          <a:p>
            <a:fld id="{8F50EEDC-5844-4EFA-918A-89CA68A7DE5D}" type="slidenum">
              <a:rPr lang="en-US"/>
              <a:pPr/>
              <a:t>‹#›</a:t>
            </a:fld>
            <a:endParaRPr lang="en-US"/>
          </a:p>
        </p:txBody>
      </p:sp>
    </p:spTree>
    <p:extLst>
      <p:ext uri="{BB962C8B-B14F-4D97-AF65-F5344CB8AC3E}">
        <p14:creationId xmlns:p14="http://schemas.microsoft.com/office/powerpoint/2010/main" val="2609877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4"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5" name="Rectangle 1055"/>
          <p:cNvSpPr>
            <a:spLocks noGrp="1" noChangeArrowheads="1"/>
          </p:cNvSpPr>
          <p:nvPr>
            <p:ph type="sldNum" sz="quarter" idx="12"/>
          </p:nvPr>
        </p:nvSpPr>
        <p:spPr>
          <a:ln/>
        </p:spPr>
        <p:txBody>
          <a:bodyPr/>
          <a:lstStyle>
            <a:lvl1pPr>
              <a:defRPr/>
            </a:lvl1pPr>
          </a:lstStyle>
          <a:p>
            <a:fld id="{517EAFBD-F6C1-4BBC-BE16-6ABDE0D892EA}" type="slidenum">
              <a:rPr lang="en-US"/>
              <a:pPr/>
              <a:t>‹#›</a:t>
            </a:fld>
            <a:endParaRPr lang="en-US"/>
          </a:p>
        </p:txBody>
      </p:sp>
    </p:spTree>
    <p:extLst>
      <p:ext uri="{BB962C8B-B14F-4D97-AF65-F5344CB8AC3E}">
        <p14:creationId xmlns:p14="http://schemas.microsoft.com/office/powerpoint/2010/main" val="2433094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3"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4" name="Rectangle 1055"/>
          <p:cNvSpPr>
            <a:spLocks noGrp="1" noChangeArrowheads="1"/>
          </p:cNvSpPr>
          <p:nvPr>
            <p:ph type="sldNum" sz="quarter" idx="12"/>
          </p:nvPr>
        </p:nvSpPr>
        <p:spPr>
          <a:ln/>
        </p:spPr>
        <p:txBody>
          <a:bodyPr/>
          <a:lstStyle>
            <a:lvl1pPr>
              <a:defRPr/>
            </a:lvl1pPr>
          </a:lstStyle>
          <a:p>
            <a:fld id="{854FA78B-0BBB-47B9-88DA-E5C0BFDE8D2A}" type="slidenum">
              <a:rPr lang="en-US"/>
              <a:pPr/>
              <a:t>‹#›</a:t>
            </a:fld>
            <a:endParaRPr lang="en-US"/>
          </a:p>
        </p:txBody>
      </p:sp>
    </p:spTree>
    <p:extLst>
      <p:ext uri="{BB962C8B-B14F-4D97-AF65-F5344CB8AC3E}">
        <p14:creationId xmlns:p14="http://schemas.microsoft.com/office/powerpoint/2010/main" val="3445925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7" name="Rectangle 1055"/>
          <p:cNvSpPr>
            <a:spLocks noGrp="1" noChangeArrowheads="1"/>
          </p:cNvSpPr>
          <p:nvPr>
            <p:ph type="sldNum" sz="quarter" idx="12"/>
          </p:nvPr>
        </p:nvSpPr>
        <p:spPr>
          <a:ln/>
        </p:spPr>
        <p:txBody>
          <a:bodyPr/>
          <a:lstStyle>
            <a:lvl1pPr>
              <a:defRPr/>
            </a:lvl1pPr>
          </a:lstStyle>
          <a:p>
            <a:fld id="{D60169EC-85B8-49E2-AEE8-1C12B44850C9}" type="slidenum">
              <a:rPr lang="en-US"/>
              <a:pPr/>
              <a:t>‹#›</a:t>
            </a:fld>
            <a:endParaRPr lang="en-US"/>
          </a:p>
        </p:txBody>
      </p:sp>
    </p:spTree>
    <p:extLst>
      <p:ext uri="{BB962C8B-B14F-4D97-AF65-F5344CB8AC3E}">
        <p14:creationId xmlns:p14="http://schemas.microsoft.com/office/powerpoint/2010/main" val="3650586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7" name="Rectangle 1055"/>
          <p:cNvSpPr>
            <a:spLocks noGrp="1" noChangeArrowheads="1"/>
          </p:cNvSpPr>
          <p:nvPr>
            <p:ph type="sldNum" sz="quarter" idx="12"/>
          </p:nvPr>
        </p:nvSpPr>
        <p:spPr>
          <a:ln/>
        </p:spPr>
        <p:txBody>
          <a:bodyPr/>
          <a:lstStyle>
            <a:lvl1pPr>
              <a:defRPr/>
            </a:lvl1pPr>
          </a:lstStyle>
          <a:p>
            <a:fld id="{6D9A656B-55CD-44D5-AE92-A264F38D691D}" type="slidenum">
              <a:rPr lang="en-US"/>
              <a:pPr/>
              <a:t>‹#›</a:t>
            </a:fld>
            <a:endParaRPr lang="en-US"/>
          </a:p>
        </p:txBody>
      </p:sp>
    </p:spTree>
    <p:extLst>
      <p:ext uri="{BB962C8B-B14F-4D97-AF65-F5344CB8AC3E}">
        <p14:creationId xmlns:p14="http://schemas.microsoft.com/office/powerpoint/2010/main" val="1483211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6" name="Rectangle 1055"/>
          <p:cNvSpPr>
            <a:spLocks noGrp="1" noChangeArrowheads="1"/>
          </p:cNvSpPr>
          <p:nvPr>
            <p:ph type="sldNum" sz="quarter" idx="12"/>
          </p:nvPr>
        </p:nvSpPr>
        <p:spPr>
          <a:ln/>
        </p:spPr>
        <p:txBody>
          <a:bodyPr/>
          <a:lstStyle>
            <a:lvl1pPr>
              <a:defRPr/>
            </a:lvl1pPr>
          </a:lstStyle>
          <a:p>
            <a:fld id="{B267948B-92F7-46C0-825B-24D3672FC8D3}" type="slidenum">
              <a:rPr lang="en-US"/>
              <a:pPr/>
              <a:t>‹#›</a:t>
            </a:fld>
            <a:endParaRPr lang="en-US"/>
          </a:p>
        </p:txBody>
      </p:sp>
    </p:spTree>
    <p:extLst>
      <p:ext uri="{BB962C8B-B14F-4D97-AF65-F5344CB8AC3E}">
        <p14:creationId xmlns:p14="http://schemas.microsoft.com/office/powerpoint/2010/main" val="1212718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152400"/>
            <a:ext cx="211455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9125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6" name="Rectangle 1055"/>
          <p:cNvSpPr>
            <a:spLocks noGrp="1" noChangeArrowheads="1"/>
          </p:cNvSpPr>
          <p:nvPr>
            <p:ph type="sldNum" sz="quarter" idx="12"/>
          </p:nvPr>
        </p:nvSpPr>
        <p:spPr>
          <a:ln/>
        </p:spPr>
        <p:txBody>
          <a:bodyPr/>
          <a:lstStyle>
            <a:lvl1pPr>
              <a:defRPr/>
            </a:lvl1pPr>
          </a:lstStyle>
          <a:p>
            <a:fld id="{2958623D-0FA2-4457-A4E7-CA0E22B1CE5A}" type="slidenum">
              <a:rPr lang="en-US"/>
              <a:pPr/>
              <a:t>‹#›</a:t>
            </a:fld>
            <a:endParaRPr lang="en-US"/>
          </a:p>
        </p:txBody>
      </p:sp>
    </p:spTree>
    <p:extLst>
      <p:ext uri="{BB962C8B-B14F-4D97-AF65-F5344CB8AC3E}">
        <p14:creationId xmlns:p14="http://schemas.microsoft.com/office/powerpoint/2010/main" val="3518939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7" name="Rectangle 1055"/>
          <p:cNvSpPr>
            <a:spLocks noGrp="1" noChangeArrowheads="1"/>
          </p:cNvSpPr>
          <p:nvPr>
            <p:ph type="sldNum" sz="quarter" idx="12"/>
          </p:nvPr>
        </p:nvSpPr>
        <p:spPr>
          <a:ln/>
        </p:spPr>
        <p:txBody>
          <a:bodyPr/>
          <a:lstStyle>
            <a:lvl1pPr>
              <a:defRPr/>
            </a:lvl1pPr>
          </a:lstStyle>
          <a:p>
            <a:fld id="{024A9CEC-B065-4A1C-B575-9A98871540EE}" type="slidenum">
              <a:rPr lang="en-US"/>
              <a:pPr/>
              <a:t>‹#›</a:t>
            </a:fld>
            <a:endParaRPr lang="en-US"/>
          </a:p>
        </p:txBody>
      </p:sp>
    </p:spTree>
    <p:extLst>
      <p:ext uri="{BB962C8B-B14F-4D97-AF65-F5344CB8AC3E}">
        <p14:creationId xmlns:p14="http://schemas.microsoft.com/office/powerpoint/2010/main" val="2685012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prstGeom prst="rect">
            <a:avLst/>
          </a:prstGeom>
        </p:spPr>
        <p:txBody>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Apr. 17-19, 2012</a:t>
            </a:r>
            <a:endParaRPr lang="en-US" dirty="0"/>
          </a:p>
        </p:txBody>
      </p:sp>
      <p:sp>
        <p:nvSpPr>
          <p:cNvPr id="5" name="Slide Number Placeholder 4"/>
          <p:cNvSpPr>
            <a:spLocks noGrp="1"/>
          </p:cNvSpPr>
          <p:nvPr>
            <p:ph type="sldNum" sz="quarter" idx="11"/>
          </p:nvPr>
        </p:nvSpPr>
        <p:spPr/>
        <p:txBody>
          <a:bodyPr/>
          <a:lstStyle>
            <a:lvl1pPr>
              <a:defRPr>
                <a:solidFill>
                  <a:schemeClr val="tx1"/>
                </a:solidFill>
              </a:defRPr>
            </a:lvl1pPr>
          </a:lstStyle>
          <a:p>
            <a:fld id="{66990693-FCA4-456D-B0D1-1E6BC96D0376}" type="slidenum">
              <a:rPr lang="en-US" smtClean="0"/>
              <a:pPr/>
              <a:t>‹#›</a:t>
            </a:fld>
            <a:endParaRPr lang="en-US"/>
          </a:p>
        </p:txBody>
      </p:sp>
      <p:sp>
        <p:nvSpPr>
          <p:cNvPr id="6" name="Footer Placeholder 5"/>
          <p:cNvSpPr>
            <a:spLocks noGrp="1"/>
          </p:cNvSpPr>
          <p:nvPr>
            <p:ph type="ftr" sz="quarter" idx="12"/>
          </p:nvPr>
        </p:nvSpPr>
        <p:spPr/>
        <p:txBody>
          <a:bodyPr/>
          <a:lstStyle/>
          <a:p>
            <a:r>
              <a:rPr lang="en-US" smtClean="0"/>
              <a:t>HDF/HDF-EOS Workshop XV</a:t>
            </a:r>
            <a:endParaRPr lang="en-US" dirty="0"/>
          </a:p>
        </p:txBody>
      </p:sp>
    </p:spTree>
    <p:extLst>
      <p:ext uri="{BB962C8B-B14F-4D97-AF65-F5344CB8AC3E}">
        <p14:creationId xmlns:p14="http://schemas.microsoft.com/office/powerpoint/2010/main" val="1097078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027"/>
          <p:cNvSpPr>
            <a:spLocks noGrp="1" noChangeArrowheads="1"/>
          </p:cNvSpPr>
          <p:nvPr>
            <p:ph type="body" idx="1"/>
          </p:nvPr>
        </p:nvSpPr>
        <p:spPr bwMode="auto">
          <a:xfrm>
            <a:off x="381000" y="990600"/>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1050" descr="hdf 0line"/>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762000"/>
            <a:ext cx="9144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1026"/>
          <p:cNvSpPr>
            <a:spLocks noGrp="1" noChangeArrowheads="1"/>
          </p:cNvSpPr>
          <p:nvPr>
            <p:ph type="title"/>
          </p:nvPr>
        </p:nvSpPr>
        <p:spPr bwMode="auto">
          <a:xfrm>
            <a:off x="1143000" y="152400"/>
            <a:ext cx="7010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6893" name="Rectangle 1053"/>
          <p:cNvSpPr>
            <a:spLocks noGrp="1" noChangeArrowheads="1"/>
          </p:cNvSpPr>
          <p:nvPr>
            <p:ph type="dt" sz="half" idx="2"/>
          </p:nvPr>
        </p:nvSpPr>
        <p:spPr bwMode="auto">
          <a:xfrm>
            <a:off x="304800" y="6629400"/>
            <a:ext cx="13716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solidFill>
                  <a:schemeClr val="bg1"/>
                </a:solidFill>
                <a:latin typeface="Arial" pitchFamily="34" charset="0"/>
                <a:cs typeface="Arial" pitchFamily="34" charset="0"/>
              </a:defRPr>
            </a:lvl1pPr>
          </a:lstStyle>
          <a:p>
            <a:pPr>
              <a:defRPr/>
            </a:pPr>
            <a:r>
              <a:rPr lang="en-US" smtClean="0"/>
              <a:t>Apr. 17-19, 2012</a:t>
            </a:r>
            <a:endParaRPr lang="en-US" dirty="0"/>
          </a:p>
        </p:txBody>
      </p:sp>
      <p:sp>
        <p:nvSpPr>
          <p:cNvPr id="36894" name="Rectangle 1054"/>
          <p:cNvSpPr>
            <a:spLocks noGrp="1" noChangeArrowheads="1"/>
          </p:cNvSpPr>
          <p:nvPr>
            <p:ph type="ftr" sz="quarter" idx="3"/>
          </p:nvPr>
        </p:nvSpPr>
        <p:spPr bwMode="auto">
          <a:xfrm>
            <a:off x="2286000" y="6629400"/>
            <a:ext cx="39624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0" smtClean="0">
                <a:solidFill>
                  <a:schemeClr val="bg1"/>
                </a:solidFill>
                <a:latin typeface="Arial" pitchFamily="34" charset="0"/>
                <a:cs typeface="Arial" pitchFamily="34" charset="0"/>
              </a:defRPr>
            </a:lvl1pPr>
          </a:lstStyle>
          <a:p>
            <a:pPr>
              <a:defRPr/>
            </a:pPr>
            <a:r>
              <a:rPr lang="en-US" smtClean="0"/>
              <a:t>HDF/HDF-EOS Workshop XV</a:t>
            </a:r>
            <a:endParaRPr lang="en-US"/>
          </a:p>
        </p:txBody>
      </p:sp>
      <p:sp>
        <p:nvSpPr>
          <p:cNvPr id="36895" name="Rectangle 1055"/>
          <p:cNvSpPr>
            <a:spLocks noGrp="1" noChangeArrowheads="1"/>
          </p:cNvSpPr>
          <p:nvPr>
            <p:ph type="sldNum" sz="quarter" idx="4"/>
          </p:nvPr>
        </p:nvSpPr>
        <p:spPr bwMode="auto">
          <a:xfrm>
            <a:off x="6400800" y="6629400"/>
            <a:ext cx="7620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chemeClr val="bg1"/>
                </a:solidFill>
                <a:latin typeface="Arial" pitchFamily="34" charset="0"/>
              </a:defRPr>
            </a:lvl1pPr>
          </a:lstStyle>
          <a:p>
            <a:fld id="{AED57B00-2272-4B28-88BE-3425C01440B6}" type="slidenum">
              <a:rPr lang="en-US"/>
              <a:pPr/>
              <a:t>‹#›</a:t>
            </a:fld>
            <a:endParaRPr lang="en-US"/>
          </a:p>
        </p:txBody>
      </p:sp>
      <p:sp>
        <p:nvSpPr>
          <p:cNvPr id="11" name="Rectangle 1053"/>
          <p:cNvSpPr txBox="1">
            <a:spLocks noChangeArrowheads="1"/>
          </p:cNvSpPr>
          <p:nvPr/>
        </p:nvSpPr>
        <p:spPr bwMode="auto">
          <a:xfrm>
            <a:off x="7239000" y="6629400"/>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1034" name="Picture 105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04813" y="152400"/>
            <a:ext cx="966787"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7"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9" r:id="rId13"/>
  </p:sldLayoutIdLst>
  <p:timing>
    <p:tnLst>
      <p:par>
        <p:cTn id="1" dur="indefinite" restart="never" nodeType="tmRoot"/>
      </p:par>
    </p:tnLst>
  </p:timing>
  <p:hf sldNum="0" hdr="0"/>
  <p:txStyles>
    <p:titleStyle>
      <a:lvl1pPr algn="ctr" rtl="0" eaLnBrk="0" fontAlgn="base" hangingPunct="0">
        <a:spcBef>
          <a:spcPct val="0"/>
        </a:spcBef>
        <a:spcAft>
          <a:spcPct val="0"/>
        </a:spcAft>
        <a:defRPr sz="3200">
          <a:solidFill>
            <a:srgbClr val="000000"/>
          </a:solidFill>
          <a:latin typeface="Arial" pitchFamily="34" charset="0"/>
          <a:ea typeface="+mj-ea"/>
          <a:cs typeface="Arial" pitchFamily="34" charset="0"/>
        </a:defRPr>
      </a:lvl1pPr>
      <a:lvl2pPr algn="ctr" rtl="0" eaLnBrk="0" fontAlgn="base" hangingPunct="0">
        <a:spcBef>
          <a:spcPct val="0"/>
        </a:spcBef>
        <a:spcAft>
          <a:spcPct val="0"/>
        </a:spcAft>
        <a:defRPr sz="3200">
          <a:solidFill>
            <a:srgbClr val="000000"/>
          </a:solidFill>
          <a:latin typeface="Arial" charset="0"/>
          <a:cs typeface="Arial" charset="0"/>
        </a:defRPr>
      </a:lvl2pPr>
      <a:lvl3pPr algn="ctr" rtl="0" eaLnBrk="0" fontAlgn="base" hangingPunct="0">
        <a:spcBef>
          <a:spcPct val="0"/>
        </a:spcBef>
        <a:spcAft>
          <a:spcPct val="0"/>
        </a:spcAft>
        <a:defRPr sz="3200">
          <a:solidFill>
            <a:srgbClr val="000000"/>
          </a:solidFill>
          <a:latin typeface="Arial" charset="0"/>
          <a:cs typeface="Arial" charset="0"/>
        </a:defRPr>
      </a:lvl3pPr>
      <a:lvl4pPr algn="ctr" rtl="0" eaLnBrk="0" fontAlgn="base" hangingPunct="0">
        <a:spcBef>
          <a:spcPct val="0"/>
        </a:spcBef>
        <a:spcAft>
          <a:spcPct val="0"/>
        </a:spcAft>
        <a:defRPr sz="3200">
          <a:solidFill>
            <a:srgbClr val="000000"/>
          </a:solidFill>
          <a:latin typeface="Arial" charset="0"/>
          <a:cs typeface="Arial" charset="0"/>
        </a:defRPr>
      </a:lvl4pPr>
      <a:lvl5pPr algn="ctr" rtl="0" eaLnBrk="0" fontAlgn="base" hangingPunct="0">
        <a:spcBef>
          <a:spcPct val="0"/>
        </a:spcBef>
        <a:spcAft>
          <a:spcPct val="0"/>
        </a:spcAft>
        <a:defRPr sz="3200">
          <a:solidFill>
            <a:srgbClr val="000000"/>
          </a:solidFill>
          <a:latin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p:titleStyle>
    <p:bodyStyle>
      <a:lvl1pPr marL="342900" indent="-34290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3000" indent="-228600"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200" indent="-228600"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400" indent="-228600"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hdfgroup.org/projects/npoes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confluence.hdfgroup.uiuc.edu/display/indproj/NPOESS+Projec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6.e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7.e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18.emf"/><Relationship Id="rId4" Type="http://schemas.openxmlformats.org/officeDocument/2006/relationships/package" Target="../embeddings/Microsoft_PowerPoint_Slide1.sldx"/></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3077" name="Rectangle 2"/>
          <p:cNvSpPr>
            <a:spLocks noGrp="1" noChangeArrowheads="1"/>
          </p:cNvSpPr>
          <p:nvPr>
            <p:ph type="ctrTitle"/>
          </p:nvPr>
        </p:nvSpPr>
        <p:spPr/>
        <p:txBody>
          <a:bodyPr/>
          <a:lstStyle/>
          <a:p>
            <a:pPr eaLnBrk="1" hangingPunct="1"/>
            <a:r>
              <a:rPr lang="en-US" b="1" dirty="0" smtClean="0"/>
              <a:t>HDF Group Support for NPP/JPSS</a:t>
            </a:r>
          </a:p>
        </p:txBody>
      </p:sp>
      <p:sp>
        <p:nvSpPr>
          <p:cNvPr id="3078" name="TextBox 5"/>
          <p:cNvSpPr txBox="1">
            <a:spLocks noChangeArrowheads="1"/>
          </p:cNvSpPr>
          <p:nvPr/>
        </p:nvSpPr>
        <p:spPr bwMode="auto">
          <a:xfrm>
            <a:off x="838200" y="3886200"/>
            <a:ext cx="736123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lang="en-US" dirty="0" smtClean="0">
                <a:latin typeface="Arial (Body)"/>
              </a:rPr>
              <a:t>Mike Folk, Elena Pourmal, Larry Knox, Albert Cheng</a:t>
            </a:r>
            <a:endParaRPr lang="en-US" dirty="0">
              <a:latin typeface="Arial (Body)"/>
            </a:endParaRPr>
          </a:p>
          <a:p>
            <a:pPr eaLnBrk="1" hangingPunct="1"/>
            <a:r>
              <a:rPr lang="en-US" dirty="0">
                <a:latin typeface="Arial (Body)"/>
              </a:rPr>
              <a:t>                             The HDF Group</a:t>
            </a:r>
          </a:p>
          <a:p>
            <a:pPr eaLnBrk="1" hangingPunct="1"/>
            <a:r>
              <a:rPr lang="en-US" dirty="0">
                <a:latin typeface="Arial (Body)"/>
              </a:rPr>
              <a:t>          The </a:t>
            </a:r>
            <a:r>
              <a:rPr lang="en-US" dirty="0" smtClean="0">
                <a:latin typeface="Arial (Body)"/>
              </a:rPr>
              <a:t>15</a:t>
            </a:r>
            <a:r>
              <a:rPr lang="en-US" baseline="30000" dirty="0" smtClean="0">
                <a:latin typeface="Arial (Body)"/>
              </a:rPr>
              <a:t>th</a:t>
            </a:r>
            <a:r>
              <a:rPr lang="en-US" dirty="0" smtClean="0">
                <a:latin typeface="Arial (Body)"/>
              </a:rPr>
              <a:t> </a:t>
            </a:r>
            <a:r>
              <a:rPr lang="en-US" dirty="0">
                <a:latin typeface="Arial (Body)"/>
              </a:rPr>
              <a:t>HDF and HDF-EOS Workshop</a:t>
            </a:r>
          </a:p>
          <a:p>
            <a:pPr eaLnBrk="1" hangingPunct="1"/>
            <a:r>
              <a:rPr lang="en-US" dirty="0">
                <a:latin typeface="Arial (Body)"/>
              </a:rPr>
              <a:t>                          </a:t>
            </a:r>
            <a:r>
              <a:rPr lang="en-US" dirty="0" smtClean="0">
                <a:latin typeface="Arial (Body)"/>
              </a:rPr>
              <a:t>April 17-19, 2012</a:t>
            </a:r>
            <a:endParaRPr lang="en-US" dirty="0">
              <a:latin typeface="Arial (Body)"/>
            </a:endParaRPr>
          </a:p>
        </p:txBody>
      </p:sp>
      <p:sp>
        <p:nvSpPr>
          <p:cNvPr id="2" name="Date Placeholder 1"/>
          <p:cNvSpPr>
            <a:spLocks noGrp="1"/>
          </p:cNvSpPr>
          <p:nvPr>
            <p:ph type="dt" sz="half" idx="10"/>
          </p:nvPr>
        </p:nvSpPr>
        <p:spPr/>
        <p:txBody>
          <a:bodyPr/>
          <a:lstStyle/>
          <a:p>
            <a:pPr>
              <a:defRPr/>
            </a:pPr>
            <a:r>
              <a:rPr lang="en-US" dirty="0" smtClean="0"/>
              <a:t>Apr. 17-19, 2012</a:t>
            </a:r>
            <a:endParaRPr lang="en-US" dirty="0"/>
          </a:p>
        </p:txBody>
      </p:sp>
      <p:sp>
        <p:nvSpPr>
          <p:cNvPr id="3" name="Footer Placeholder 2"/>
          <p:cNvSpPr>
            <a:spLocks noGrp="1"/>
          </p:cNvSpPr>
          <p:nvPr>
            <p:ph type="ftr" sz="quarter" idx="11"/>
          </p:nvPr>
        </p:nvSpPr>
        <p:spPr/>
        <p:txBody>
          <a:bodyPr/>
          <a:lstStyle/>
          <a:p>
            <a:pPr>
              <a:defRPr/>
            </a:pPr>
            <a:r>
              <a:rPr lang="en-US" dirty="0" smtClean="0"/>
              <a:t>HDF/HDF-EOS Workshop XV</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4191000"/>
            <a:ext cx="7010400" cy="533400"/>
          </a:xfrm>
        </p:spPr>
        <p:txBody>
          <a:bodyPr>
            <a:normAutofit fontScale="90000"/>
          </a:bodyPr>
          <a:lstStyle/>
          <a:p>
            <a:r>
              <a:rPr lang="en-US" sz="4900" dirty="0" smtClean="0"/>
              <a:t>Goal</a:t>
            </a:r>
            <a:br>
              <a:rPr lang="en-US" sz="4900" dirty="0" smtClean="0"/>
            </a:br>
            <a:r>
              <a:rPr lang="en-US" dirty="0" smtClean="0"/>
              <a:t/>
            </a:r>
            <a:br>
              <a:rPr lang="en-US" dirty="0" smtClean="0"/>
            </a:br>
            <a:r>
              <a:rPr lang="en-US" sz="4000" dirty="0" smtClean="0"/>
              <a:t>Provide HDF5 </a:t>
            </a:r>
            <a:r>
              <a:rPr lang="en-US" sz="4000" dirty="0" smtClean="0"/>
              <a:t>support </a:t>
            </a:r>
            <a:r>
              <a:rPr lang="en-US" sz="4000" dirty="0" smtClean="0"/>
              <a:t>for the distribution of </a:t>
            </a:r>
            <a:r>
              <a:rPr lang="en-US" sz="4000" dirty="0" smtClean="0"/>
              <a:t>VIIRS, OMPS, and </a:t>
            </a:r>
            <a:r>
              <a:rPr lang="en-US" sz="4000" dirty="0" smtClean="0"/>
              <a:t>other JPSS sensor and environmental data products</a:t>
            </a:r>
            <a:endParaRPr lang="en-US" dirty="0"/>
          </a:p>
        </p:txBody>
      </p:sp>
      <p:sp>
        <p:nvSpPr>
          <p:cNvPr id="2" name="Date Placeholder 1"/>
          <p:cNvSpPr>
            <a:spLocks noGrp="1"/>
          </p:cNvSpPr>
          <p:nvPr>
            <p:ph type="dt" sz="half" idx="10"/>
          </p:nvPr>
        </p:nvSpPr>
        <p:spPr/>
        <p:txBody>
          <a:bodyPr/>
          <a:lstStyle/>
          <a:p>
            <a:pPr>
              <a:defRPr/>
            </a:pPr>
            <a:r>
              <a:rPr lang="en-US" dirty="0" smtClean="0"/>
              <a:t>Apr. 17-19, 2012</a:t>
            </a:r>
            <a:endParaRPr lang="en-US" dirty="0"/>
          </a:p>
        </p:txBody>
      </p:sp>
      <p:sp>
        <p:nvSpPr>
          <p:cNvPr id="3" name="Footer Placeholder 2"/>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15963104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2011-2012 Priorities</a:t>
            </a:r>
            <a:endParaRPr lang="en-US" dirty="0"/>
          </a:p>
        </p:txBody>
      </p:sp>
      <p:sp>
        <p:nvSpPr>
          <p:cNvPr id="8" name="Text Placeholder 7"/>
          <p:cNvSpPr>
            <a:spLocks noGrp="1"/>
          </p:cNvSpPr>
          <p:nvPr>
            <p:ph idx="1"/>
          </p:nvPr>
        </p:nvSpPr>
        <p:spPr/>
        <p:txBody>
          <a:bodyPr>
            <a:normAutofit/>
          </a:bodyPr>
          <a:lstStyle/>
          <a:p>
            <a:r>
              <a:rPr lang="en-US" dirty="0" smtClean="0"/>
              <a:t>Test software on platforms critical to NPP/JPSS</a:t>
            </a:r>
          </a:p>
          <a:p>
            <a:endParaRPr lang="en-US" sz="3200" dirty="0" smtClean="0"/>
          </a:p>
          <a:p>
            <a:r>
              <a:rPr lang="en-US" sz="3200" dirty="0" smtClean="0"/>
              <a:t>Develop </a:t>
            </a:r>
            <a:r>
              <a:rPr lang="en-US" sz="3200" dirty="0" smtClean="0"/>
              <a:t>software </a:t>
            </a:r>
            <a:r>
              <a:rPr lang="en-US" sz="3200" dirty="0"/>
              <a:t>to </a:t>
            </a:r>
            <a:r>
              <a:rPr lang="en-US" sz="3200" dirty="0" smtClean="0"/>
              <a:t>facilitate access </a:t>
            </a:r>
            <a:r>
              <a:rPr lang="en-US" sz="3200" dirty="0" smtClean="0"/>
              <a:t>and management of NPP/JPSS </a:t>
            </a:r>
            <a:r>
              <a:rPr lang="en-US" sz="3200" dirty="0"/>
              <a:t>products</a:t>
            </a:r>
          </a:p>
          <a:p>
            <a:endParaRPr lang="en-US" dirty="0" smtClean="0"/>
          </a:p>
          <a:p>
            <a:r>
              <a:rPr lang="en-US" dirty="0" smtClean="0"/>
              <a:t>Provide </a:t>
            </a:r>
            <a:r>
              <a:rPr lang="en-US" dirty="0" smtClean="0"/>
              <a:t>rapid and high </a:t>
            </a:r>
            <a:r>
              <a:rPr lang="en-US" dirty="0"/>
              <a:t>priority </a:t>
            </a:r>
            <a:r>
              <a:rPr lang="en-US" dirty="0" smtClean="0"/>
              <a:t>support for data producers and users</a:t>
            </a:r>
          </a:p>
        </p:txBody>
      </p:sp>
      <p:sp>
        <p:nvSpPr>
          <p:cNvPr id="2" name="Date Placeholder 1"/>
          <p:cNvSpPr>
            <a:spLocks noGrp="1"/>
          </p:cNvSpPr>
          <p:nvPr>
            <p:ph type="dt" sz="half" idx="10"/>
          </p:nvPr>
        </p:nvSpPr>
        <p:spPr/>
        <p:txBody>
          <a:bodyPr/>
          <a:lstStyle/>
          <a:p>
            <a:pPr>
              <a:defRPr/>
            </a:pPr>
            <a:r>
              <a:rPr lang="en-US" dirty="0" smtClean="0"/>
              <a:t>Apr. 17-19, 2012</a:t>
            </a:r>
            <a:endParaRPr lang="en-US" dirty="0"/>
          </a:p>
        </p:txBody>
      </p:sp>
      <p:sp>
        <p:nvSpPr>
          <p:cNvPr id="3" name="Footer Placeholder 2"/>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10953630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Project Information</a:t>
            </a:r>
            <a:endParaRPr lang="en-US" dirty="0"/>
          </a:p>
        </p:txBody>
      </p:sp>
      <p:sp>
        <p:nvSpPr>
          <p:cNvPr id="8" name="Text Placeholder 7"/>
          <p:cNvSpPr>
            <a:spLocks noGrp="1"/>
          </p:cNvSpPr>
          <p:nvPr>
            <p:ph idx="1"/>
          </p:nvPr>
        </p:nvSpPr>
        <p:spPr/>
        <p:txBody>
          <a:bodyPr>
            <a:normAutofit/>
          </a:bodyPr>
          <a:lstStyle/>
          <a:p>
            <a:pPr lvl="0"/>
            <a:r>
              <a:rPr lang="en-US" dirty="0" smtClean="0"/>
              <a:t>Project Web site</a:t>
            </a:r>
          </a:p>
          <a:p>
            <a:pPr lvl="1"/>
            <a:r>
              <a:rPr lang="en-US" dirty="0" smtClean="0">
                <a:hlinkClick r:id="rId3"/>
              </a:rPr>
              <a:t>http://www.hdfgroup.org/projects/npoess/</a:t>
            </a:r>
            <a:endParaRPr lang="en-US" dirty="0" smtClean="0"/>
          </a:p>
          <a:p>
            <a:r>
              <a:rPr lang="en-US" dirty="0" smtClean="0"/>
              <a:t>Project Wiki</a:t>
            </a:r>
          </a:p>
          <a:p>
            <a:pPr lvl="1"/>
            <a:r>
              <a:rPr lang="en-US" dirty="0">
                <a:hlinkClick r:id="rId4"/>
              </a:rPr>
              <a:t>http://confluence.hdfgroup.uiuc.edu/display/indproj/NPOESS+</a:t>
            </a:r>
            <a:r>
              <a:rPr lang="en-US" dirty="0" smtClean="0">
                <a:hlinkClick r:id="rId4"/>
              </a:rPr>
              <a:t>Project</a:t>
            </a:r>
            <a:endParaRPr lang="en-US" dirty="0" smtClean="0"/>
          </a:p>
          <a:p>
            <a:pPr lvl="1"/>
            <a:endParaRPr lang="en-US" dirty="0" smtClean="0"/>
          </a:p>
        </p:txBody>
      </p:sp>
      <p:sp>
        <p:nvSpPr>
          <p:cNvPr id="2" name="Date Placeholder 1"/>
          <p:cNvSpPr>
            <a:spLocks noGrp="1"/>
          </p:cNvSpPr>
          <p:nvPr>
            <p:ph type="dt" sz="half" idx="10"/>
          </p:nvPr>
        </p:nvSpPr>
        <p:spPr/>
        <p:txBody>
          <a:bodyPr/>
          <a:lstStyle/>
          <a:p>
            <a:pPr>
              <a:defRPr/>
            </a:pPr>
            <a:r>
              <a:rPr lang="en-US" dirty="0" smtClean="0"/>
              <a:t>Apr. 17-19, 2012</a:t>
            </a:r>
            <a:endParaRPr lang="en-US" dirty="0"/>
          </a:p>
        </p:txBody>
      </p:sp>
      <p:sp>
        <p:nvSpPr>
          <p:cNvPr id="3" name="Footer Placeholder 2"/>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3236516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JPSS Released Software</a:t>
            </a:r>
            <a:endParaRPr lang="en-US" dirty="0"/>
          </a:p>
        </p:txBody>
      </p:sp>
      <p:pic>
        <p:nvPicPr>
          <p:cNvPr id="8" name="Content Placeholder 7" descr="NPOESS-webpage.png"/>
          <p:cNvPicPr>
            <a:picLocks noGrp="1" noChangeAspect="1"/>
          </p:cNvPicPr>
          <p:nvPr>
            <p:ph idx="1"/>
          </p:nvPr>
        </p:nvPicPr>
        <p:blipFill>
          <a:blip r:embed="rId3">
            <a:extLst>
              <a:ext uri="{28A0092B-C50C-407E-A947-70E740481C1C}">
                <a14:useLocalDpi xmlns:a14="http://schemas.microsoft.com/office/drawing/2010/main" val="0"/>
              </a:ext>
            </a:extLst>
          </a:blip>
          <a:srcRect t="14394" b="14394"/>
          <a:stretch>
            <a:fillRect/>
          </a:stretch>
        </p:blipFill>
        <p:spPr>
          <a:xfrm>
            <a:off x="381000" y="914400"/>
            <a:ext cx="8458200" cy="5638800"/>
          </a:xfrm>
        </p:spPr>
      </p:pic>
      <p:sp>
        <p:nvSpPr>
          <p:cNvPr id="14" name="Oval 13"/>
          <p:cNvSpPr/>
          <p:nvPr/>
        </p:nvSpPr>
        <p:spPr bwMode="auto">
          <a:xfrm>
            <a:off x="152400" y="2514600"/>
            <a:ext cx="1676400" cy="990600"/>
          </a:xfrm>
          <a:prstGeom prst="ellipse">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latin typeface="Arial" pitchFamily="34" charset="0"/>
            </a:endParaRPr>
          </a:p>
        </p:txBody>
      </p:sp>
      <p:cxnSp>
        <p:nvCxnSpPr>
          <p:cNvPr id="16" name="Straight Arrow Connector 15"/>
          <p:cNvCxnSpPr/>
          <p:nvPr/>
        </p:nvCxnSpPr>
        <p:spPr bwMode="auto">
          <a:xfrm flipH="1" flipV="1">
            <a:off x="1371600" y="3505200"/>
            <a:ext cx="457200" cy="990600"/>
          </a:xfrm>
          <a:prstGeom prst="straightConnector1">
            <a:avLst/>
          </a:prstGeom>
          <a:solidFill>
            <a:schemeClr val="accent1"/>
          </a:solidFill>
          <a:ln w="34925" cap="flat" cmpd="sng" algn="ctr">
            <a:solidFill>
              <a:srgbClr val="FF0000"/>
            </a:solidFill>
            <a:prstDash val="solid"/>
            <a:round/>
            <a:headEnd type="none" w="med" len="med"/>
            <a:tailEnd type="arrow"/>
          </a:ln>
          <a:effectLst/>
        </p:spPr>
      </p:cxnSp>
      <p:sp>
        <p:nvSpPr>
          <p:cNvPr id="17" name="Date Placeholder 16"/>
          <p:cNvSpPr>
            <a:spLocks noGrp="1"/>
          </p:cNvSpPr>
          <p:nvPr>
            <p:ph type="dt" sz="half" idx="10"/>
          </p:nvPr>
        </p:nvSpPr>
        <p:spPr/>
        <p:txBody>
          <a:bodyPr/>
          <a:lstStyle/>
          <a:p>
            <a:pPr>
              <a:defRPr/>
            </a:pPr>
            <a:r>
              <a:rPr lang="en-US" dirty="0" smtClean="0"/>
              <a:t>Apr. 17-19, 2012</a:t>
            </a:r>
            <a:endParaRPr lang="en-US" dirty="0"/>
          </a:p>
        </p:txBody>
      </p:sp>
      <p:sp>
        <p:nvSpPr>
          <p:cNvPr id="18" name="Footer Placeholder 17"/>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2263623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Software under Development</a:t>
            </a:r>
            <a:endParaRPr lang="en-US" dirty="0"/>
          </a:p>
        </p:txBody>
      </p:sp>
      <p:pic>
        <p:nvPicPr>
          <p:cNvPr id="9" name="Picture 8" descr="NAGG-FTP.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9144000" cy="5169753"/>
          </a:xfrm>
          <a:prstGeom prst="rect">
            <a:avLst/>
          </a:prstGeom>
        </p:spPr>
      </p:pic>
      <p:sp>
        <p:nvSpPr>
          <p:cNvPr id="10" name="Date Placeholder 9"/>
          <p:cNvSpPr>
            <a:spLocks noGrp="1"/>
          </p:cNvSpPr>
          <p:nvPr>
            <p:ph type="dt" sz="half" idx="10"/>
          </p:nvPr>
        </p:nvSpPr>
        <p:spPr/>
        <p:txBody>
          <a:bodyPr/>
          <a:lstStyle/>
          <a:p>
            <a:pPr>
              <a:defRPr/>
            </a:pPr>
            <a:r>
              <a:rPr lang="en-US" dirty="0" smtClean="0"/>
              <a:t>Apr. 17-19, 2012</a:t>
            </a:r>
            <a:endParaRPr lang="en-US" dirty="0"/>
          </a:p>
        </p:txBody>
      </p:sp>
      <p:sp>
        <p:nvSpPr>
          <p:cNvPr id="11" name="Footer Placeholder 10"/>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37086485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HDF NPOESS Wiki</a:t>
            </a:r>
            <a:endParaRPr lang="en-US" dirty="0"/>
          </a:p>
        </p:txBody>
      </p:sp>
      <p:pic>
        <p:nvPicPr>
          <p:cNvPr id="13314"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419225" y="962738"/>
            <a:ext cx="6962775" cy="498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p:cNvSpPr>
            <a:spLocks noGrp="1"/>
          </p:cNvSpPr>
          <p:nvPr>
            <p:ph type="dt" sz="half" idx="10"/>
          </p:nvPr>
        </p:nvSpPr>
        <p:spPr/>
        <p:txBody>
          <a:bodyPr/>
          <a:lstStyle/>
          <a:p>
            <a:pPr>
              <a:defRPr/>
            </a:pPr>
            <a:r>
              <a:rPr lang="en-US" dirty="0" smtClean="0"/>
              <a:t>Apr. 17-19, 2012</a:t>
            </a:r>
            <a:endParaRPr lang="en-US" dirty="0"/>
          </a:p>
        </p:txBody>
      </p:sp>
      <p:sp>
        <p:nvSpPr>
          <p:cNvPr id="7" name="Footer Placeholder 6"/>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37522305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JPSS Software</a:t>
            </a:r>
            <a:endParaRPr lang="en-US" dirty="0"/>
          </a:p>
        </p:txBody>
      </p:sp>
      <p:sp>
        <p:nvSpPr>
          <p:cNvPr id="7" name="Text Placeholder 6"/>
          <p:cNvSpPr>
            <a:spLocks noGrp="1"/>
          </p:cNvSpPr>
          <p:nvPr>
            <p:ph type="body" idx="1"/>
          </p:nvPr>
        </p:nvSpPr>
        <p:spPr/>
        <p:txBody>
          <a:bodyPr/>
          <a:lstStyle/>
          <a:p>
            <a:endParaRPr lang="en-US" dirty="0"/>
          </a:p>
        </p:txBody>
      </p:sp>
      <p:sp>
        <p:nvSpPr>
          <p:cNvPr id="9" name="Date Placeholder 8"/>
          <p:cNvSpPr>
            <a:spLocks noGrp="1"/>
          </p:cNvSpPr>
          <p:nvPr>
            <p:ph type="dt" sz="half" idx="10"/>
          </p:nvPr>
        </p:nvSpPr>
        <p:spPr/>
        <p:txBody>
          <a:bodyPr/>
          <a:lstStyle/>
          <a:p>
            <a:pPr>
              <a:defRPr/>
            </a:pPr>
            <a:r>
              <a:rPr lang="en-US" dirty="0" smtClean="0"/>
              <a:t>Apr. 17-19, 2012</a:t>
            </a:r>
            <a:endParaRPr lang="en-US" dirty="0"/>
          </a:p>
        </p:txBody>
      </p:sp>
      <p:sp>
        <p:nvSpPr>
          <p:cNvPr id="10" name="Footer Placeholder 9"/>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16417800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h5edit</a:t>
            </a:r>
            <a:endParaRPr lang="en-US" dirty="0"/>
          </a:p>
        </p:txBody>
      </p:sp>
      <p:sp>
        <p:nvSpPr>
          <p:cNvPr id="7" name="Content Placeholder 6"/>
          <p:cNvSpPr>
            <a:spLocks noGrp="1"/>
          </p:cNvSpPr>
          <p:nvPr>
            <p:ph idx="1"/>
          </p:nvPr>
        </p:nvSpPr>
        <p:spPr/>
        <p:txBody>
          <a:bodyPr>
            <a:normAutofit/>
          </a:bodyPr>
          <a:lstStyle/>
          <a:p>
            <a:r>
              <a:rPr lang="en-US" u="sng" dirty="0"/>
              <a:t>h5edit </a:t>
            </a:r>
            <a:r>
              <a:rPr lang="en-US" dirty="0"/>
              <a:t>is a command line tool that can also be used to edit attributes. </a:t>
            </a:r>
            <a:endParaRPr lang="en-US" dirty="0" smtClean="0"/>
          </a:p>
          <a:p>
            <a:r>
              <a:rPr lang="en-US" dirty="0" smtClean="0"/>
              <a:t>Example: add </a:t>
            </a:r>
            <a:r>
              <a:rPr lang="en-US" dirty="0" err="1" smtClean="0"/>
              <a:t>scale_factor</a:t>
            </a:r>
            <a:r>
              <a:rPr lang="en-US" dirty="0" smtClean="0"/>
              <a:t> attribute</a:t>
            </a:r>
          </a:p>
          <a:p>
            <a:pPr marL="457200" lvl="1" indent="0">
              <a:buNone/>
            </a:pPr>
            <a:endParaRPr lang="en-US" sz="1800" b="1" dirty="0" smtClean="0">
              <a:latin typeface="Courier New" pitchFamily="49" charset="0"/>
              <a:cs typeface="Courier New" pitchFamily="49" charset="0"/>
            </a:endParaRPr>
          </a:p>
          <a:p>
            <a:pPr marL="457200" lvl="1" indent="0">
              <a:buNone/>
            </a:pPr>
            <a:r>
              <a:rPr lang="en-US" sz="2000" b="1" dirty="0" smtClean="0">
                <a:latin typeface="Courier New" pitchFamily="49" charset="0"/>
                <a:cs typeface="Courier New" pitchFamily="49" charset="0"/>
              </a:rPr>
              <a:t>h5edit </a:t>
            </a:r>
            <a:r>
              <a:rPr lang="en-US" sz="2000" b="1" dirty="0">
                <a:latin typeface="Courier New" pitchFamily="49" charset="0"/>
                <a:cs typeface="Courier New" pitchFamily="49" charset="0"/>
              </a:rPr>
              <a:t>-c "CREATE /Radiance </a:t>
            </a:r>
            <a:r>
              <a:rPr lang="en-US" sz="2000" b="1" dirty="0" err="1">
                <a:latin typeface="Courier New" pitchFamily="49" charset="0"/>
                <a:cs typeface="Courier New" pitchFamily="49" charset="0"/>
              </a:rPr>
              <a:t>scale_factor</a:t>
            </a:r>
            <a:r>
              <a:rPr lang="en-US" sz="2000" b="1" dirty="0">
                <a:latin typeface="Courier New" pitchFamily="49" charset="0"/>
                <a:cs typeface="Courier New" pitchFamily="49" charset="0"/>
              </a:rPr>
              <a:t> {H5T_IEEE_F32LE SIMPLE(1) DATA{2.8339462E-4}};" file.h5 </a:t>
            </a:r>
          </a:p>
          <a:p>
            <a:endParaRPr lang="en-US" dirty="0"/>
          </a:p>
          <a:p>
            <a:r>
              <a:rPr lang="en-US" dirty="0" smtClean="0"/>
              <a:t>Example: add units attribute:</a:t>
            </a:r>
          </a:p>
          <a:p>
            <a:pPr marL="457200" lvl="1" indent="0">
              <a:buNone/>
            </a:pPr>
            <a:r>
              <a:rPr lang="en-US" sz="2000" b="1" dirty="0">
                <a:latin typeface="Courier New" pitchFamily="49" charset="0"/>
                <a:cs typeface="Courier New" pitchFamily="49" charset="0"/>
              </a:rPr>
              <a:t>h5edit -c "CREATE /Longitude units {H5T_STRING { STRSIZE 12 } DATA {'</a:t>
            </a:r>
            <a:r>
              <a:rPr lang="en-US" sz="2000" b="1" dirty="0" err="1">
                <a:latin typeface="Courier New" pitchFamily="49" charset="0"/>
                <a:cs typeface="Courier New" pitchFamily="49" charset="0"/>
              </a:rPr>
              <a:t>degrees_east</a:t>
            </a:r>
            <a:r>
              <a:rPr lang="en-US" sz="2000" b="1" dirty="0">
                <a:latin typeface="Courier New" pitchFamily="49" charset="0"/>
                <a:cs typeface="Courier New" pitchFamily="49" charset="0"/>
              </a:rPr>
              <a:t>'}};” file.h5 </a:t>
            </a:r>
          </a:p>
        </p:txBody>
      </p:sp>
      <p:sp>
        <p:nvSpPr>
          <p:cNvPr id="4" name="Date Placeholder 3"/>
          <p:cNvSpPr>
            <a:spLocks noGrp="1"/>
          </p:cNvSpPr>
          <p:nvPr>
            <p:ph type="dt" sz="half" idx="10"/>
          </p:nvPr>
        </p:nvSpPr>
        <p:spPr/>
        <p:txBody>
          <a:bodyPr/>
          <a:lstStyle/>
          <a:p>
            <a:pPr>
              <a:defRPr/>
            </a:pPr>
            <a:r>
              <a:rPr lang="en-US" smtClean="0"/>
              <a:t>Apr. 17-19,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Tree>
    <p:extLst>
      <p:ext uri="{BB962C8B-B14F-4D97-AF65-F5344CB8AC3E}">
        <p14:creationId xmlns:p14="http://schemas.microsoft.com/office/powerpoint/2010/main" val="40985270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742950"/>
            <a:ext cx="3008313" cy="1162050"/>
          </a:xfrm>
        </p:spPr>
        <p:txBody>
          <a:bodyPr/>
          <a:lstStyle/>
          <a:p>
            <a:r>
              <a:rPr lang="en-US" sz="4800" b="0" dirty="0" smtClean="0"/>
              <a:t>h5augjpss</a:t>
            </a:r>
            <a:endParaRPr lang="en-US" sz="4800" b="0" dirty="0"/>
          </a:p>
        </p:txBody>
      </p:sp>
      <p:sp>
        <p:nvSpPr>
          <p:cNvPr id="8" name="Text Placeholder 7"/>
          <p:cNvSpPr>
            <a:spLocks noGrp="1"/>
          </p:cNvSpPr>
          <p:nvPr>
            <p:ph type="body" sz="half" idx="2"/>
          </p:nvPr>
        </p:nvSpPr>
        <p:spPr>
          <a:xfrm>
            <a:off x="457200" y="2090737"/>
            <a:ext cx="3008313" cy="4691063"/>
          </a:xfrm>
        </p:spPr>
        <p:txBody>
          <a:bodyPr/>
          <a:lstStyle/>
          <a:p>
            <a:r>
              <a:rPr lang="en-US" sz="2800" dirty="0" smtClean="0"/>
              <a:t>“Augmentation”</a:t>
            </a:r>
          </a:p>
          <a:p>
            <a:endParaRPr lang="en-US" sz="2800" dirty="0"/>
          </a:p>
          <a:p>
            <a:r>
              <a:rPr lang="en-US" sz="2800" dirty="0" smtClean="0"/>
              <a:t>Making an HDF5 JPSS file look like a netCDF-4 file</a:t>
            </a:r>
            <a:endParaRPr lang="en-US" sz="2800" dirty="0"/>
          </a:p>
        </p:txBody>
      </p:sp>
      <p:sp>
        <p:nvSpPr>
          <p:cNvPr id="10" name="TextBox 9"/>
          <p:cNvSpPr txBox="1"/>
          <p:nvPr/>
        </p:nvSpPr>
        <p:spPr>
          <a:xfrm>
            <a:off x="6553200" y="3352800"/>
            <a:ext cx="988372" cy="461665"/>
          </a:xfrm>
          <a:prstGeom prst="rect">
            <a:avLst/>
          </a:prstGeom>
          <a:noFill/>
        </p:spPr>
        <p:txBody>
          <a:bodyPr wrap="none" rtlCol="0">
            <a:spAutoFit/>
          </a:bodyPr>
          <a:lstStyle/>
          <a:p>
            <a:r>
              <a:rPr lang="en-US" dirty="0" smtClean="0">
                <a:latin typeface="Arial" pitchFamily="34" charset="0"/>
              </a:rPr>
              <a:t>HDF5</a:t>
            </a:r>
          </a:p>
        </p:txBody>
      </p:sp>
      <p:pic>
        <p:nvPicPr>
          <p:cNvPr id="9" name="Picture 6" descr="File:Alice Tweedledum.jp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6018" t="2135" r="36213"/>
          <a:stretch/>
        </p:blipFill>
        <p:spPr bwMode="auto">
          <a:xfrm>
            <a:off x="3886201" y="76200"/>
            <a:ext cx="4581652" cy="676034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4"/>
          <a:stretch>
            <a:fillRect/>
          </a:stretch>
        </p:blipFill>
        <p:spPr>
          <a:xfrm>
            <a:off x="6738187" y="668338"/>
            <a:ext cx="1643813" cy="1247579"/>
          </a:xfrm>
          <a:prstGeom prst="rect">
            <a:avLst/>
          </a:prstGeom>
        </p:spPr>
      </p:pic>
      <p:pic>
        <p:nvPicPr>
          <p:cNvPr id="18" name="Picture 105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813" y="152400"/>
            <a:ext cx="966787"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05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81800" y="2971800"/>
            <a:ext cx="1214209" cy="64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p:cNvSpPr txBox="1"/>
          <p:nvPr/>
        </p:nvSpPr>
        <p:spPr>
          <a:xfrm rot="831759">
            <a:off x="6899763" y="915903"/>
            <a:ext cx="2021756" cy="830768"/>
          </a:xfrm>
          <a:prstGeom prst="rect">
            <a:avLst/>
          </a:prstGeom>
          <a:noFill/>
        </p:spPr>
        <p:txBody>
          <a:bodyPr wrap="none" rtlCol="0">
            <a:prstTxWarp prst="textCurveDown">
              <a:avLst/>
            </a:prstTxWarp>
            <a:spAutoFit/>
          </a:bodyPr>
          <a:lstStyle/>
          <a:p>
            <a:r>
              <a:rPr lang="en-US" sz="600" b="1" dirty="0" smtClean="0">
                <a:solidFill>
                  <a:schemeClr val="accent2">
                    <a:lumMod val="75000"/>
                  </a:schemeClr>
                </a:solidFill>
                <a:effectLst>
                  <a:outerShdw blurRad="38100" dist="38100" dir="2700000" algn="tl">
                    <a:srgbClr val="000000">
                      <a:alpha val="43137"/>
                    </a:srgbClr>
                  </a:outerShdw>
                </a:effectLst>
                <a:latin typeface="Arial" pitchFamily="34" charset="0"/>
              </a:rPr>
              <a:t>netCDF-4</a:t>
            </a:r>
          </a:p>
        </p:txBody>
      </p:sp>
      <p:sp>
        <p:nvSpPr>
          <p:cNvPr id="22" name="Date Placeholder 21"/>
          <p:cNvSpPr>
            <a:spLocks noGrp="1"/>
          </p:cNvSpPr>
          <p:nvPr>
            <p:ph type="dt" sz="half" idx="10"/>
          </p:nvPr>
        </p:nvSpPr>
        <p:spPr/>
        <p:txBody>
          <a:bodyPr/>
          <a:lstStyle/>
          <a:p>
            <a:pPr>
              <a:defRPr/>
            </a:pPr>
            <a:r>
              <a:rPr lang="en-US" dirty="0" smtClean="0"/>
              <a:t>Apr. 17-19, 2012</a:t>
            </a:r>
            <a:endParaRPr lang="en-US" dirty="0"/>
          </a:p>
        </p:txBody>
      </p:sp>
      <p:sp>
        <p:nvSpPr>
          <p:cNvPr id="23" name="Footer Placeholder 22"/>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26972010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Clarification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rgbClr val="FF0000"/>
                </a:solidFill>
              </a:rPr>
              <a:t>netCDF-3 files</a:t>
            </a:r>
          </a:p>
          <a:p>
            <a:pPr lvl="1"/>
            <a:r>
              <a:rPr lang="en-US" dirty="0"/>
              <a:t>B</a:t>
            </a:r>
            <a:r>
              <a:rPr lang="en-US" dirty="0" smtClean="0"/>
              <a:t>ased on netCDF </a:t>
            </a:r>
            <a:r>
              <a:rPr lang="en-US" b="1" dirty="0" smtClean="0"/>
              <a:t>classic </a:t>
            </a:r>
            <a:r>
              <a:rPr lang="en-US" dirty="0" smtClean="0"/>
              <a:t>data model</a:t>
            </a:r>
          </a:p>
          <a:p>
            <a:r>
              <a:rPr lang="en-US" dirty="0" smtClean="0">
                <a:solidFill>
                  <a:srgbClr val="FF0000"/>
                </a:solidFill>
              </a:rPr>
              <a:t>netCDF-4 files</a:t>
            </a:r>
          </a:p>
          <a:p>
            <a:pPr lvl="1"/>
            <a:r>
              <a:rPr lang="en-US" dirty="0" smtClean="0">
                <a:solidFill>
                  <a:schemeClr val="tx1"/>
                </a:solidFill>
              </a:rPr>
              <a:t>Based on netCDF </a:t>
            </a:r>
            <a:r>
              <a:rPr lang="en-US" b="1" dirty="0" smtClean="0">
                <a:solidFill>
                  <a:schemeClr val="tx1"/>
                </a:solidFill>
              </a:rPr>
              <a:t>enhanced </a:t>
            </a:r>
            <a:r>
              <a:rPr lang="en-US" dirty="0" smtClean="0">
                <a:solidFill>
                  <a:schemeClr val="tx1"/>
                </a:solidFill>
              </a:rPr>
              <a:t>model</a:t>
            </a:r>
          </a:p>
          <a:p>
            <a:pPr lvl="1"/>
            <a:r>
              <a:rPr lang="en-US" dirty="0" smtClean="0">
                <a:solidFill>
                  <a:schemeClr val="tx1"/>
                </a:solidFill>
              </a:rPr>
              <a:t>Uses HDF5 as a storage layer</a:t>
            </a:r>
          </a:p>
          <a:p>
            <a:pPr lvl="1"/>
            <a:r>
              <a:rPr lang="en-US" dirty="0" smtClean="0">
                <a:solidFill>
                  <a:schemeClr val="tx1"/>
                </a:solidFill>
              </a:rPr>
              <a:t>Group hierarchy, user-defined data types, etc.</a:t>
            </a:r>
          </a:p>
          <a:p>
            <a:pPr lvl="1"/>
            <a:r>
              <a:rPr lang="en-US" dirty="0" smtClean="0">
                <a:solidFill>
                  <a:schemeClr val="tx1"/>
                </a:solidFill>
              </a:rPr>
              <a:t>But can be restricted netCDF classic</a:t>
            </a:r>
          </a:p>
          <a:p>
            <a:r>
              <a:rPr lang="en-US" dirty="0" smtClean="0">
                <a:solidFill>
                  <a:srgbClr val="FF0000"/>
                </a:solidFill>
              </a:rPr>
              <a:t>NPP files</a:t>
            </a:r>
          </a:p>
          <a:p>
            <a:pPr lvl="1"/>
            <a:r>
              <a:rPr lang="en-US" dirty="0" smtClean="0">
                <a:solidFill>
                  <a:schemeClr val="tx1"/>
                </a:solidFill>
              </a:rPr>
              <a:t>HDF5 file with primary data</a:t>
            </a:r>
          </a:p>
          <a:p>
            <a:pPr lvl="2"/>
            <a:r>
              <a:rPr lang="en-US" dirty="0" smtClean="0">
                <a:solidFill>
                  <a:schemeClr val="tx1"/>
                </a:solidFill>
              </a:rPr>
              <a:t>Incompatible with netCDF, unless modified</a:t>
            </a:r>
          </a:p>
          <a:p>
            <a:pPr lvl="1"/>
            <a:r>
              <a:rPr lang="en-US" dirty="0" smtClean="0"/>
              <a:t>XML metadata file </a:t>
            </a:r>
          </a:p>
          <a:p>
            <a:pPr lvl="2"/>
            <a:r>
              <a:rPr lang="en-US" dirty="0"/>
              <a:t>I</a:t>
            </a:r>
            <a:r>
              <a:rPr lang="en-US" dirty="0" smtClean="0"/>
              <a:t>mportant information, </a:t>
            </a:r>
            <a:r>
              <a:rPr lang="en-US" dirty="0"/>
              <a:t>including </a:t>
            </a:r>
            <a:r>
              <a:rPr lang="en-US" dirty="0" smtClean="0"/>
              <a:t>dimensions</a:t>
            </a:r>
            <a:endParaRPr lang="en-US" dirty="0"/>
          </a:p>
          <a:p>
            <a:pPr lvl="1"/>
            <a:r>
              <a:rPr lang="en-US" dirty="0" smtClean="0"/>
              <a:t>Geo </a:t>
            </a:r>
            <a:r>
              <a:rPr lang="en-US" dirty="0"/>
              <a:t>data in separate </a:t>
            </a:r>
            <a:r>
              <a:rPr lang="en-US" dirty="0" smtClean="0"/>
              <a:t>file, </a:t>
            </a:r>
            <a:r>
              <a:rPr lang="en-US" dirty="0"/>
              <a:t>or </a:t>
            </a:r>
            <a:r>
              <a:rPr lang="en-US" dirty="0" smtClean="0"/>
              <a:t>group in primary file</a:t>
            </a:r>
            <a:endParaRPr lang="en-US" sz="2600" dirty="0" smtClean="0">
              <a:solidFill>
                <a:srgbClr val="FF0000"/>
              </a:solidFill>
            </a:endParaRPr>
          </a:p>
          <a:p>
            <a:endParaRPr lang="en-US" dirty="0" smtClean="0">
              <a:solidFill>
                <a:srgbClr val="FF0000"/>
              </a:solidFill>
            </a:endParaRPr>
          </a:p>
        </p:txBody>
      </p:sp>
      <p:sp>
        <p:nvSpPr>
          <p:cNvPr id="4" name="Date Placeholder 3"/>
          <p:cNvSpPr>
            <a:spLocks noGrp="1"/>
          </p:cNvSpPr>
          <p:nvPr>
            <p:ph type="dt" sz="half" idx="10"/>
          </p:nvPr>
        </p:nvSpPr>
        <p:spPr/>
        <p:txBody>
          <a:bodyPr/>
          <a:lstStyle/>
          <a:p>
            <a:pPr>
              <a:defRPr/>
            </a:pPr>
            <a:r>
              <a:rPr lang="en-US" dirty="0" smtClean="0"/>
              <a:t>Apr. 17-19, 2012</a:t>
            </a:r>
            <a:endParaRPr lang="en-US" dirty="0"/>
          </a:p>
        </p:txBody>
      </p:sp>
      <p:sp>
        <p:nvSpPr>
          <p:cNvPr id="5" name="Footer Placeholder 4"/>
          <p:cNvSpPr>
            <a:spLocks noGrp="1"/>
          </p:cNvSpPr>
          <p:nvPr>
            <p:ph type="ftr" sz="quarter" idx="11"/>
          </p:nvPr>
        </p:nvSpPr>
        <p:spPr/>
        <p:txBody>
          <a:bodyPr/>
          <a:lstStyle/>
          <a:p>
            <a:pPr>
              <a:defRPr/>
            </a:pPr>
            <a:r>
              <a:rPr lang="en-US" dirty="0" smtClean="0"/>
              <a:t>HDF/HDF-EOS Workshop XV</a:t>
            </a:r>
            <a:endParaRPr lang="en-US" dirty="0"/>
          </a:p>
        </p:txBody>
      </p:sp>
      <p:sp>
        <p:nvSpPr>
          <p:cNvPr id="6" name="Slide Number Placeholder 5"/>
          <p:cNvSpPr>
            <a:spLocks noGrp="1"/>
          </p:cNvSpPr>
          <p:nvPr>
            <p:ph type="sldNum" sz="quarter" idx="12"/>
          </p:nvPr>
        </p:nvSpPr>
        <p:spPr/>
        <p:txBody>
          <a:bodyPr/>
          <a:lstStyle/>
          <a:p>
            <a:fld id="{A5E891D3-C79B-467C-9AA4-487CCCDFB73C}" type="slidenum">
              <a:rPr lang="en-US" smtClean="0"/>
              <a:pPr/>
              <a:t>11</a:t>
            </a:fld>
            <a:endParaRPr lang="en-US" dirty="0"/>
          </a:p>
        </p:txBody>
      </p:sp>
    </p:spTree>
    <p:custDataLst>
      <p:tags r:id="rId1"/>
    </p:custDataLst>
    <p:extLst>
      <p:ext uri="{BB962C8B-B14F-4D97-AF65-F5344CB8AC3E}">
        <p14:creationId xmlns:p14="http://schemas.microsoft.com/office/powerpoint/2010/main" val="4317702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h5augjpss</a:t>
            </a:r>
            <a:endParaRPr lang="en-US" dirty="0"/>
          </a:p>
        </p:txBody>
      </p:sp>
      <p:sp>
        <p:nvSpPr>
          <p:cNvPr id="9" name="Content Placeholder 8"/>
          <p:cNvSpPr>
            <a:spLocks noGrp="1"/>
          </p:cNvSpPr>
          <p:nvPr>
            <p:ph idx="1"/>
          </p:nvPr>
        </p:nvSpPr>
        <p:spPr/>
        <p:txBody>
          <a:bodyPr>
            <a:normAutofit/>
          </a:bodyPr>
          <a:lstStyle/>
          <a:p>
            <a:r>
              <a:rPr lang="en-US" dirty="0"/>
              <a:t>h5augjpss will add metadata or data to the JPSS HDF5 file for certain options and</a:t>
            </a:r>
          </a:p>
          <a:p>
            <a:r>
              <a:rPr lang="en-US" dirty="0"/>
              <a:t>hide HDF5 elements not supported by netCDF applications for other options</a:t>
            </a:r>
            <a:r>
              <a:rPr lang="en-US" dirty="0" smtClean="0"/>
              <a:t>.</a:t>
            </a:r>
            <a:endParaRPr lang="en-US" dirty="0"/>
          </a:p>
        </p:txBody>
      </p:sp>
      <p:sp>
        <p:nvSpPr>
          <p:cNvPr id="4" name="Date Placeholder 3"/>
          <p:cNvSpPr>
            <a:spLocks noGrp="1"/>
          </p:cNvSpPr>
          <p:nvPr>
            <p:ph type="dt" sz="half" idx="10"/>
          </p:nvPr>
        </p:nvSpPr>
        <p:spPr/>
        <p:txBody>
          <a:bodyPr/>
          <a:lstStyle/>
          <a:p>
            <a:pPr>
              <a:defRPr/>
            </a:pPr>
            <a:r>
              <a:rPr lang="en-US" smtClean="0"/>
              <a:t>Apr. 17-19,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Tree>
    <p:extLst>
      <p:ext uri="{BB962C8B-B14F-4D97-AF65-F5344CB8AC3E}">
        <p14:creationId xmlns:p14="http://schemas.microsoft.com/office/powerpoint/2010/main" val="15594749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Augmenting JPSS files</a:t>
            </a:r>
            <a:endParaRPr lang="en-US" dirty="0"/>
          </a:p>
        </p:txBody>
      </p:sp>
      <p:sp>
        <p:nvSpPr>
          <p:cNvPr id="7" name="Flowchart: Card 6"/>
          <p:cNvSpPr/>
          <p:nvPr/>
        </p:nvSpPr>
        <p:spPr bwMode="auto">
          <a:xfrm>
            <a:off x="4191000" y="899286"/>
            <a:ext cx="990600" cy="457200"/>
          </a:xfrm>
          <a:prstGeom prst="flowChartPunchedCard">
            <a:avLst/>
          </a:prstGeom>
          <a:noFill/>
          <a:ln w="57150"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latin typeface="Arial" pitchFamily="34" charset="0"/>
              </a:rPr>
              <a:t>File.h5</a:t>
            </a:r>
          </a:p>
        </p:txBody>
      </p:sp>
      <p:grpSp>
        <p:nvGrpSpPr>
          <p:cNvPr id="46" name="Group 45"/>
          <p:cNvGrpSpPr/>
          <p:nvPr/>
        </p:nvGrpSpPr>
        <p:grpSpPr>
          <a:xfrm>
            <a:off x="2362200" y="1581090"/>
            <a:ext cx="5943600" cy="3752910"/>
            <a:chOff x="2286000" y="1581090"/>
            <a:chExt cx="5943600" cy="3752910"/>
          </a:xfrm>
        </p:grpSpPr>
        <p:sp>
          <p:nvSpPr>
            <p:cNvPr id="31" name="Rectangle 30"/>
            <p:cNvSpPr/>
            <p:nvPr/>
          </p:nvSpPr>
          <p:spPr bwMode="auto">
            <a:xfrm>
              <a:off x="2286000" y="1600200"/>
              <a:ext cx="5943600" cy="3733800"/>
            </a:xfrm>
            <a:prstGeom prst="rect">
              <a:avLst/>
            </a:prstGeom>
            <a:noFill/>
            <a:ln w="38100" cap="flat" cmpd="sng" algn="ctr">
              <a:solidFill>
                <a:srgbClr val="0070C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latin typeface="Arial" pitchFamily="34" charset="0"/>
              </a:endParaRPr>
            </a:p>
          </p:txBody>
        </p:sp>
        <p:sp>
          <p:nvSpPr>
            <p:cNvPr id="36" name="TextBox 35"/>
            <p:cNvSpPr txBox="1"/>
            <p:nvPr/>
          </p:nvSpPr>
          <p:spPr>
            <a:xfrm>
              <a:off x="2667000" y="1581090"/>
              <a:ext cx="1676400" cy="400110"/>
            </a:xfrm>
            <a:prstGeom prst="rect">
              <a:avLst/>
            </a:prstGeom>
            <a:noFill/>
          </p:spPr>
          <p:txBody>
            <a:bodyPr wrap="square" rtlCol="0">
              <a:spAutoFit/>
            </a:bodyPr>
            <a:lstStyle/>
            <a:p>
              <a:r>
                <a:rPr lang="en-US" sz="2000" b="1" dirty="0" smtClean="0">
                  <a:latin typeface="Arial" pitchFamily="34" charset="0"/>
                </a:rPr>
                <a:t>h5augjpss</a:t>
              </a:r>
              <a:endParaRPr lang="en-US" sz="2000" b="1" dirty="0">
                <a:latin typeface="Arial" pitchFamily="34" charset="0"/>
              </a:endParaRPr>
            </a:p>
          </p:txBody>
        </p:sp>
      </p:grpSp>
      <p:grpSp>
        <p:nvGrpSpPr>
          <p:cNvPr id="51" name="Group 50"/>
          <p:cNvGrpSpPr/>
          <p:nvPr/>
        </p:nvGrpSpPr>
        <p:grpSpPr>
          <a:xfrm>
            <a:off x="2590800" y="1447800"/>
            <a:ext cx="5410200" cy="1676400"/>
            <a:chOff x="2590800" y="1447800"/>
            <a:chExt cx="5410200" cy="1676400"/>
          </a:xfrm>
        </p:grpSpPr>
        <p:sp>
          <p:nvSpPr>
            <p:cNvPr id="35" name="Down Arrow 34"/>
            <p:cNvSpPr/>
            <p:nvPr/>
          </p:nvSpPr>
          <p:spPr bwMode="auto">
            <a:xfrm>
              <a:off x="4648200" y="1447800"/>
              <a:ext cx="152400" cy="533400"/>
            </a:xfrm>
            <a:prstGeom prst="downArrow">
              <a:avLst/>
            </a:prstGeom>
            <a:solidFill>
              <a:srgbClr val="0070C0"/>
            </a:solidFill>
            <a:ln w="38100" cap="flat" cmpd="sng" algn="ctr">
              <a:solidFill>
                <a:srgbClr val="0070C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latin typeface="Arial" pitchFamily="34" charset="0"/>
              </a:endParaRPr>
            </a:p>
          </p:txBody>
        </p:sp>
        <p:grpSp>
          <p:nvGrpSpPr>
            <p:cNvPr id="47" name="Group 46"/>
            <p:cNvGrpSpPr/>
            <p:nvPr/>
          </p:nvGrpSpPr>
          <p:grpSpPr>
            <a:xfrm>
              <a:off x="2590800" y="2057400"/>
              <a:ext cx="5410200" cy="1066800"/>
              <a:chOff x="2590800" y="2057400"/>
              <a:chExt cx="5410200" cy="1066800"/>
            </a:xfrm>
          </p:grpSpPr>
          <p:sp>
            <p:nvSpPr>
              <p:cNvPr id="22" name="Rectangle 21"/>
              <p:cNvSpPr/>
              <p:nvPr/>
            </p:nvSpPr>
            <p:spPr bwMode="auto">
              <a:xfrm>
                <a:off x="2590800" y="2057400"/>
                <a:ext cx="5410200" cy="381000"/>
              </a:xfrm>
              <a:prstGeom prst="rect">
                <a:avLst/>
              </a:prstGeom>
              <a:noFill/>
              <a:ln w="38100" cap="flat" cmpd="sng" algn="ctr">
                <a:solidFill>
                  <a:srgbClr val="0070C0"/>
                </a:solidFill>
                <a:prstDash val="sysDash"/>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latin typeface="Arial" pitchFamily="34" charset="0"/>
                  </a:rPr>
                  <a:t>Step 1:</a:t>
                </a:r>
                <a:r>
                  <a:rPr kumimoji="0" lang="en-US" sz="1800" b="1" i="0" u="none" strike="noStrike" cap="none" normalizeH="0" dirty="0" smtClean="0">
                    <a:ln>
                      <a:noFill/>
                    </a:ln>
                    <a:solidFill>
                      <a:schemeClr val="tx1"/>
                    </a:solidFill>
                    <a:latin typeface="Arial" pitchFamily="34" charset="0"/>
                  </a:rPr>
                  <a:t> Hide HDF5 objects unknown to netCDF-4</a:t>
                </a:r>
                <a:endParaRPr kumimoji="0" lang="en-US" sz="1800" b="1" i="0" u="none" strike="noStrike" cap="none" normalizeH="0" baseline="0" dirty="0" smtClean="0">
                  <a:ln>
                    <a:noFill/>
                  </a:ln>
                  <a:solidFill>
                    <a:schemeClr val="tx1"/>
                  </a:solidFill>
                  <a:latin typeface="Arial" pitchFamily="34" charset="0"/>
                </a:endParaRPr>
              </a:p>
            </p:txBody>
          </p:sp>
          <p:sp>
            <p:nvSpPr>
              <p:cNvPr id="32" name="Flowchart: Card 31"/>
              <p:cNvSpPr/>
              <p:nvPr/>
            </p:nvSpPr>
            <p:spPr bwMode="auto">
              <a:xfrm>
                <a:off x="4267200" y="2667000"/>
                <a:ext cx="990600" cy="457200"/>
              </a:xfrm>
              <a:prstGeom prst="flowChartPunchedCard">
                <a:avLst/>
              </a:prstGeom>
              <a:noFill/>
              <a:ln w="57150"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latin typeface="Arial" pitchFamily="34" charset="0"/>
                  </a:rPr>
                  <a:t>File.h5</a:t>
                </a:r>
              </a:p>
            </p:txBody>
          </p:sp>
          <p:sp>
            <p:nvSpPr>
              <p:cNvPr id="37" name="Down Arrow 36"/>
              <p:cNvSpPr/>
              <p:nvPr/>
            </p:nvSpPr>
            <p:spPr bwMode="auto">
              <a:xfrm>
                <a:off x="4657725" y="2466978"/>
                <a:ext cx="152400" cy="152400"/>
              </a:xfrm>
              <a:prstGeom prst="downArrow">
                <a:avLst/>
              </a:prstGeom>
              <a:noFill/>
              <a:ln w="28575" cap="flat" cmpd="sng" algn="ctr">
                <a:solidFill>
                  <a:srgbClr val="0070C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latin typeface="Arial" pitchFamily="34" charset="0"/>
                </a:endParaRPr>
              </a:p>
            </p:txBody>
          </p:sp>
          <p:sp>
            <p:nvSpPr>
              <p:cNvPr id="43" name="TextBox 42"/>
              <p:cNvSpPr txBox="1"/>
              <p:nvPr/>
            </p:nvSpPr>
            <p:spPr>
              <a:xfrm>
                <a:off x="5334000" y="2678668"/>
                <a:ext cx="2438400" cy="369332"/>
              </a:xfrm>
              <a:prstGeom prst="rect">
                <a:avLst/>
              </a:prstGeom>
              <a:noFill/>
            </p:spPr>
            <p:txBody>
              <a:bodyPr wrap="square" rtlCol="0">
                <a:spAutoFit/>
              </a:bodyPr>
              <a:lstStyle/>
              <a:p>
                <a:r>
                  <a:rPr lang="en-US" sz="1800" b="1" i="1" dirty="0" smtClean="0">
                    <a:latin typeface="Arial" pitchFamily="34" charset="0"/>
                  </a:rPr>
                  <a:t>netCDF-4 readable</a:t>
                </a:r>
                <a:endParaRPr lang="en-US" sz="1800" b="1" i="1" dirty="0">
                  <a:latin typeface="Arial" pitchFamily="34" charset="0"/>
                </a:endParaRPr>
              </a:p>
            </p:txBody>
          </p:sp>
        </p:grpSp>
      </p:grpSp>
      <p:grpSp>
        <p:nvGrpSpPr>
          <p:cNvPr id="48" name="Group 47"/>
          <p:cNvGrpSpPr/>
          <p:nvPr/>
        </p:nvGrpSpPr>
        <p:grpSpPr>
          <a:xfrm>
            <a:off x="1295400" y="2819400"/>
            <a:ext cx="6705600" cy="1752600"/>
            <a:chOff x="1295400" y="2819400"/>
            <a:chExt cx="6705600" cy="1752600"/>
          </a:xfrm>
        </p:grpSpPr>
        <p:sp>
          <p:nvSpPr>
            <p:cNvPr id="9" name="Flowchart: Card 8"/>
            <p:cNvSpPr/>
            <p:nvPr/>
          </p:nvSpPr>
          <p:spPr bwMode="auto">
            <a:xfrm>
              <a:off x="1295400" y="2819400"/>
              <a:ext cx="990600" cy="457200"/>
            </a:xfrm>
            <a:prstGeom prst="flowChartPunchedCard">
              <a:avLst/>
            </a:prstGeom>
            <a:noFill/>
            <a:ln w="57150"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400" b="1" dirty="0" smtClean="0">
                  <a:latin typeface="Arial" pitchFamily="34" charset="0"/>
                </a:rPr>
                <a:t>File</a:t>
              </a:r>
              <a:r>
                <a:rPr kumimoji="0" lang="en-US" sz="1400" b="1" i="0" u="none" strike="noStrike" cap="none" normalizeH="0" baseline="0" dirty="0" smtClean="0">
                  <a:ln>
                    <a:noFill/>
                  </a:ln>
                  <a:solidFill>
                    <a:schemeClr val="tx1"/>
                  </a:solidFill>
                  <a:latin typeface="Arial" pitchFamily="34" charset="0"/>
                </a:rPr>
                <a:t>.XML</a:t>
              </a:r>
            </a:p>
          </p:txBody>
        </p:sp>
        <p:cxnSp>
          <p:nvCxnSpPr>
            <p:cNvPr id="20" name="Elbow Connector 19"/>
            <p:cNvCxnSpPr>
              <a:stCxn id="9" idx="2"/>
              <a:endCxn id="21" idx="1"/>
            </p:cNvCxnSpPr>
            <p:nvPr/>
          </p:nvCxnSpPr>
          <p:spPr bwMode="auto">
            <a:xfrm rot="16200000" flipH="1">
              <a:off x="2045969" y="3021330"/>
              <a:ext cx="266700" cy="777239"/>
            </a:xfrm>
            <a:prstGeom prst="bentConnector2">
              <a:avLst/>
            </a:prstGeom>
            <a:solidFill>
              <a:schemeClr val="accent1"/>
            </a:solidFill>
            <a:ln w="31750" cap="flat" cmpd="sng" algn="ctr">
              <a:solidFill>
                <a:schemeClr val="tx1"/>
              </a:solidFill>
              <a:prstDash val="solid"/>
              <a:round/>
              <a:headEnd type="none" w="med" len="med"/>
              <a:tailEnd type="arrow" w="med" len="med"/>
            </a:ln>
            <a:effectLst/>
          </p:spPr>
        </p:cxnSp>
        <p:sp>
          <p:nvSpPr>
            <p:cNvPr id="21" name="Rectangle 20"/>
            <p:cNvSpPr/>
            <p:nvPr/>
          </p:nvSpPr>
          <p:spPr bwMode="auto">
            <a:xfrm>
              <a:off x="2567939" y="3352800"/>
              <a:ext cx="5204461" cy="381000"/>
            </a:xfrm>
            <a:prstGeom prst="rect">
              <a:avLst/>
            </a:prstGeom>
            <a:noFill/>
            <a:ln w="38100" cap="flat" cmpd="sng" algn="ctr">
              <a:solidFill>
                <a:srgbClr val="0070C0"/>
              </a:solidFill>
              <a:prstDash val="sysDash"/>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latin typeface="Arial" pitchFamily="34" charset="0"/>
                </a:rPr>
                <a:t>Ste</a:t>
              </a:r>
              <a:r>
                <a:rPr lang="en-US" sz="1800" b="1" dirty="0" smtClean="0">
                  <a:latin typeface="Arial" pitchFamily="34" charset="0"/>
                </a:rPr>
                <a:t>p 2: Update with info from File.XML</a:t>
              </a:r>
              <a:endParaRPr kumimoji="0" lang="en-US" sz="1800" b="1" i="0" u="none" strike="noStrike" cap="none" normalizeH="0" baseline="0" dirty="0" smtClean="0">
                <a:ln>
                  <a:noFill/>
                </a:ln>
                <a:solidFill>
                  <a:schemeClr val="tx1"/>
                </a:solidFill>
                <a:latin typeface="Arial" pitchFamily="34" charset="0"/>
              </a:endParaRPr>
            </a:p>
          </p:txBody>
        </p:sp>
        <p:sp>
          <p:nvSpPr>
            <p:cNvPr id="33" name="Flowchart: Card 32"/>
            <p:cNvSpPr/>
            <p:nvPr/>
          </p:nvSpPr>
          <p:spPr bwMode="auto">
            <a:xfrm>
              <a:off x="4267200" y="4038600"/>
              <a:ext cx="990600" cy="457200"/>
            </a:xfrm>
            <a:prstGeom prst="flowChartPunchedCard">
              <a:avLst/>
            </a:prstGeom>
            <a:noFill/>
            <a:ln w="57150"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latin typeface="Arial" pitchFamily="34" charset="0"/>
                </a:rPr>
                <a:t>File.h5</a:t>
              </a:r>
            </a:p>
          </p:txBody>
        </p:sp>
        <p:sp>
          <p:nvSpPr>
            <p:cNvPr id="38" name="Down Arrow 37"/>
            <p:cNvSpPr/>
            <p:nvPr/>
          </p:nvSpPr>
          <p:spPr bwMode="auto">
            <a:xfrm>
              <a:off x="4648200" y="3171822"/>
              <a:ext cx="152400" cy="152400"/>
            </a:xfrm>
            <a:prstGeom prst="downArrow">
              <a:avLst/>
            </a:prstGeom>
            <a:noFill/>
            <a:ln w="28575" cap="flat" cmpd="sng" algn="ctr">
              <a:solidFill>
                <a:srgbClr val="0070C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latin typeface="Arial" pitchFamily="34" charset="0"/>
              </a:endParaRPr>
            </a:p>
          </p:txBody>
        </p:sp>
        <p:sp>
          <p:nvSpPr>
            <p:cNvPr id="39" name="Down Arrow 38"/>
            <p:cNvSpPr/>
            <p:nvPr/>
          </p:nvSpPr>
          <p:spPr bwMode="auto">
            <a:xfrm>
              <a:off x="4648200" y="3810000"/>
              <a:ext cx="152400" cy="152400"/>
            </a:xfrm>
            <a:prstGeom prst="downArrow">
              <a:avLst/>
            </a:prstGeom>
            <a:noFill/>
            <a:ln w="28575" cap="flat" cmpd="sng" algn="ctr">
              <a:solidFill>
                <a:srgbClr val="0070C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latin typeface="Arial" pitchFamily="34" charset="0"/>
              </a:endParaRPr>
            </a:p>
          </p:txBody>
        </p:sp>
        <p:sp>
          <p:nvSpPr>
            <p:cNvPr id="44" name="TextBox 43"/>
            <p:cNvSpPr txBox="1"/>
            <p:nvPr/>
          </p:nvSpPr>
          <p:spPr>
            <a:xfrm>
              <a:off x="5334000" y="4202668"/>
              <a:ext cx="2667000" cy="369332"/>
            </a:xfrm>
            <a:prstGeom prst="rect">
              <a:avLst/>
            </a:prstGeom>
            <a:noFill/>
          </p:spPr>
          <p:txBody>
            <a:bodyPr wrap="square" rtlCol="0">
              <a:spAutoFit/>
            </a:bodyPr>
            <a:lstStyle/>
            <a:p>
              <a:r>
                <a:rPr lang="en-US" sz="1800" b="1" i="1" dirty="0" smtClean="0">
                  <a:latin typeface="Arial" pitchFamily="34" charset="0"/>
                </a:rPr>
                <a:t>netCDF-4 meaningful</a:t>
              </a:r>
              <a:endParaRPr lang="en-US" sz="1800" b="1" i="1" dirty="0">
                <a:latin typeface="Arial" pitchFamily="34" charset="0"/>
              </a:endParaRPr>
            </a:p>
          </p:txBody>
        </p:sp>
      </p:grpSp>
      <p:grpSp>
        <p:nvGrpSpPr>
          <p:cNvPr id="50" name="Group 49"/>
          <p:cNvGrpSpPr/>
          <p:nvPr/>
        </p:nvGrpSpPr>
        <p:grpSpPr>
          <a:xfrm>
            <a:off x="944880" y="1127886"/>
            <a:ext cx="7132319" cy="5092713"/>
            <a:chOff x="944880" y="1127886"/>
            <a:chExt cx="7132319" cy="5092713"/>
          </a:xfrm>
        </p:grpSpPr>
        <p:cxnSp>
          <p:nvCxnSpPr>
            <p:cNvPr id="15" name="Straight Connector 14"/>
            <p:cNvCxnSpPr>
              <a:endCxn id="10" idx="1"/>
            </p:cNvCxnSpPr>
            <p:nvPr/>
          </p:nvCxnSpPr>
          <p:spPr bwMode="auto">
            <a:xfrm>
              <a:off x="944880" y="4419600"/>
              <a:ext cx="274320" cy="0"/>
            </a:xfrm>
            <a:prstGeom prst="line">
              <a:avLst/>
            </a:prstGeom>
            <a:solidFill>
              <a:schemeClr val="accent1"/>
            </a:solidFill>
            <a:ln w="38100" cap="flat" cmpd="sng" algn="ctr">
              <a:solidFill>
                <a:schemeClr val="tx1"/>
              </a:solidFill>
              <a:prstDash val="sysDash"/>
              <a:round/>
              <a:headEnd type="none" w="med" len="med"/>
              <a:tailEnd type="none" w="med" len="med"/>
            </a:ln>
            <a:effectLst/>
          </p:spPr>
        </p:cxnSp>
        <p:grpSp>
          <p:nvGrpSpPr>
            <p:cNvPr id="49" name="Group 48"/>
            <p:cNvGrpSpPr/>
            <p:nvPr/>
          </p:nvGrpSpPr>
          <p:grpSpPr>
            <a:xfrm>
              <a:off x="944880" y="1127886"/>
              <a:ext cx="7132319" cy="5092713"/>
              <a:chOff x="944880" y="1127886"/>
              <a:chExt cx="7132319" cy="5092713"/>
            </a:xfrm>
          </p:grpSpPr>
          <p:sp>
            <p:nvSpPr>
              <p:cNvPr id="10" name="Flowchart: Card 9"/>
              <p:cNvSpPr/>
              <p:nvPr/>
            </p:nvSpPr>
            <p:spPr bwMode="auto">
              <a:xfrm>
                <a:off x="1219200" y="4191000"/>
                <a:ext cx="838200" cy="457200"/>
              </a:xfrm>
              <a:prstGeom prst="flowChartPunchedCard">
                <a:avLst/>
              </a:prstGeom>
              <a:noFill/>
              <a:ln w="57150"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400" b="1" dirty="0" smtClean="0">
                    <a:latin typeface="Arial" pitchFamily="34" charset="0"/>
                  </a:rPr>
                  <a:t>GEO.h5</a:t>
                </a:r>
                <a:endParaRPr kumimoji="0" lang="en-US" sz="1400" b="1" i="0" u="none" strike="noStrike" cap="none" normalizeH="0" baseline="0" dirty="0" smtClean="0">
                  <a:ln>
                    <a:noFill/>
                  </a:ln>
                  <a:solidFill>
                    <a:schemeClr val="tx1"/>
                  </a:solidFill>
                  <a:latin typeface="Arial" pitchFamily="34" charset="0"/>
                </a:endParaRPr>
              </a:p>
            </p:txBody>
          </p:sp>
          <p:cxnSp>
            <p:nvCxnSpPr>
              <p:cNvPr id="12" name="Elbow Connector 11"/>
              <p:cNvCxnSpPr>
                <a:stCxn id="7" idx="1"/>
              </p:cNvCxnSpPr>
              <p:nvPr/>
            </p:nvCxnSpPr>
            <p:spPr bwMode="auto">
              <a:xfrm rot="10800000" flipV="1">
                <a:off x="944880" y="1127886"/>
                <a:ext cx="3246120" cy="3291714"/>
              </a:xfrm>
              <a:prstGeom prst="bentConnector2">
                <a:avLst/>
              </a:prstGeom>
              <a:solidFill>
                <a:schemeClr val="accent1"/>
              </a:solidFill>
              <a:ln w="38100" cap="flat" cmpd="sng" algn="ctr">
                <a:solidFill>
                  <a:schemeClr val="tx1"/>
                </a:solidFill>
                <a:prstDash val="sysDash"/>
                <a:round/>
                <a:headEnd type="none" w="med" len="med"/>
                <a:tailEnd type="none" w="med" len="med"/>
              </a:ln>
              <a:effectLst/>
            </p:spPr>
          </p:cxnSp>
          <p:sp>
            <p:nvSpPr>
              <p:cNvPr id="23" name="Rectangle 22"/>
              <p:cNvSpPr/>
              <p:nvPr/>
            </p:nvSpPr>
            <p:spPr bwMode="auto">
              <a:xfrm>
                <a:off x="2438400" y="4800600"/>
                <a:ext cx="5638799" cy="381000"/>
              </a:xfrm>
              <a:prstGeom prst="rect">
                <a:avLst/>
              </a:prstGeom>
              <a:noFill/>
              <a:ln w="38100" cap="flat" cmpd="sng" algn="ctr">
                <a:solidFill>
                  <a:srgbClr val="0070C0"/>
                </a:solidFill>
                <a:prstDash val="sysDash"/>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latin typeface="Arial" pitchFamily="34" charset="0"/>
                  </a:rPr>
                  <a:t>Step 3: Update w info from</a:t>
                </a:r>
                <a:r>
                  <a:rPr kumimoji="0" lang="en-US" sz="1800" b="1" i="0" u="none" strike="noStrike" cap="none" normalizeH="0" dirty="0" smtClean="0">
                    <a:ln>
                      <a:noFill/>
                    </a:ln>
                    <a:solidFill>
                      <a:schemeClr val="tx1"/>
                    </a:solidFill>
                    <a:latin typeface="Arial" pitchFamily="34" charset="0"/>
                  </a:rPr>
                  <a:t> GEO.h5</a:t>
                </a:r>
                <a:endParaRPr kumimoji="0" lang="en-US" sz="1800" b="1" i="0" u="none" strike="noStrike" cap="none" normalizeH="0" baseline="0" dirty="0" smtClean="0">
                  <a:ln>
                    <a:noFill/>
                  </a:ln>
                  <a:solidFill>
                    <a:schemeClr val="tx1"/>
                  </a:solidFill>
                  <a:latin typeface="Arial" pitchFamily="34" charset="0"/>
                </a:endParaRPr>
              </a:p>
            </p:txBody>
          </p:sp>
          <p:cxnSp>
            <p:nvCxnSpPr>
              <p:cNvPr id="24" name="Elbow Connector 23"/>
              <p:cNvCxnSpPr>
                <a:stCxn id="10" idx="2"/>
                <a:endCxn id="23" idx="1"/>
              </p:cNvCxnSpPr>
              <p:nvPr/>
            </p:nvCxnSpPr>
            <p:spPr bwMode="auto">
              <a:xfrm rot="16200000" flipH="1">
                <a:off x="1866900" y="4419600"/>
                <a:ext cx="342900" cy="800100"/>
              </a:xfrm>
              <a:prstGeom prst="bentConnector2">
                <a:avLst/>
              </a:prstGeom>
              <a:solidFill>
                <a:schemeClr val="accent1"/>
              </a:solidFill>
              <a:ln w="31750" cap="flat" cmpd="sng" algn="ctr">
                <a:solidFill>
                  <a:schemeClr val="tx1"/>
                </a:solidFill>
                <a:prstDash val="solid"/>
                <a:round/>
                <a:headEnd type="none" w="med" len="med"/>
                <a:tailEnd type="arrow" w="med" len="med"/>
              </a:ln>
              <a:effectLst/>
            </p:spPr>
          </p:cxnSp>
          <p:sp>
            <p:nvSpPr>
              <p:cNvPr id="34" name="Flowchart: Card 33"/>
              <p:cNvSpPr/>
              <p:nvPr/>
            </p:nvSpPr>
            <p:spPr bwMode="auto">
              <a:xfrm>
                <a:off x="4267200" y="5715000"/>
                <a:ext cx="990600" cy="457200"/>
              </a:xfrm>
              <a:prstGeom prst="flowChartPunchedCard">
                <a:avLst/>
              </a:prstGeom>
              <a:noFill/>
              <a:ln w="57150"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latin typeface="Arial" pitchFamily="34" charset="0"/>
                  </a:rPr>
                  <a:t>File.h5</a:t>
                </a:r>
              </a:p>
            </p:txBody>
          </p:sp>
          <p:sp>
            <p:nvSpPr>
              <p:cNvPr id="41" name="Down Arrow 40"/>
              <p:cNvSpPr/>
              <p:nvPr/>
            </p:nvSpPr>
            <p:spPr bwMode="auto">
              <a:xfrm>
                <a:off x="4648200" y="5257800"/>
                <a:ext cx="152400" cy="381000"/>
              </a:xfrm>
              <a:prstGeom prst="downArrow">
                <a:avLst/>
              </a:prstGeom>
              <a:solidFill>
                <a:srgbClr val="0070C0"/>
              </a:solidFill>
              <a:ln w="38100" cap="flat" cmpd="sng" algn="ctr">
                <a:solidFill>
                  <a:srgbClr val="0070C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latin typeface="Arial" pitchFamily="34" charset="0"/>
                </a:endParaRPr>
              </a:p>
            </p:txBody>
          </p:sp>
          <p:sp>
            <p:nvSpPr>
              <p:cNvPr id="42" name="Down Arrow 41"/>
              <p:cNvSpPr/>
              <p:nvPr/>
            </p:nvSpPr>
            <p:spPr bwMode="auto">
              <a:xfrm>
                <a:off x="4648200" y="4572000"/>
                <a:ext cx="152400" cy="152400"/>
              </a:xfrm>
              <a:prstGeom prst="downArrow">
                <a:avLst/>
              </a:prstGeom>
              <a:noFill/>
              <a:ln w="28575" cap="flat" cmpd="sng" algn="ctr">
                <a:solidFill>
                  <a:srgbClr val="0070C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latin typeface="Arial" pitchFamily="34" charset="0"/>
                </a:endParaRPr>
              </a:p>
            </p:txBody>
          </p:sp>
          <p:sp>
            <p:nvSpPr>
              <p:cNvPr id="45" name="TextBox 44"/>
              <p:cNvSpPr txBox="1"/>
              <p:nvPr/>
            </p:nvSpPr>
            <p:spPr>
              <a:xfrm>
                <a:off x="5334000" y="5574268"/>
                <a:ext cx="2743199" cy="646331"/>
              </a:xfrm>
              <a:prstGeom prst="rect">
                <a:avLst/>
              </a:prstGeom>
              <a:noFill/>
            </p:spPr>
            <p:txBody>
              <a:bodyPr wrap="square" rtlCol="0">
                <a:spAutoFit/>
              </a:bodyPr>
              <a:lstStyle/>
              <a:p>
                <a:r>
                  <a:rPr lang="en-US" sz="1800" b="1" i="1" dirty="0" smtClean="0">
                    <a:latin typeface="Arial" pitchFamily="34" charset="0"/>
                  </a:rPr>
                  <a:t>netCDF-4 geolocation conformant </a:t>
                </a:r>
                <a:endParaRPr lang="en-US" sz="1800" b="1" i="1" dirty="0">
                  <a:latin typeface="Arial" pitchFamily="34" charset="0"/>
                </a:endParaRPr>
              </a:p>
            </p:txBody>
          </p:sp>
        </p:grpSp>
      </p:grpSp>
      <p:sp>
        <p:nvSpPr>
          <p:cNvPr id="4" name="Date Placeholder 3"/>
          <p:cNvSpPr>
            <a:spLocks noGrp="1"/>
          </p:cNvSpPr>
          <p:nvPr>
            <p:ph type="dt" sz="half" idx="10"/>
          </p:nvPr>
        </p:nvSpPr>
        <p:spPr/>
        <p:txBody>
          <a:bodyPr/>
          <a:lstStyle/>
          <a:p>
            <a:pPr>
              <a:defRPr/>
            </a:pPr>
            <a:r>
              <a:rPr lang="en-US" dirty="0" smtClean="0"/>
              <a:t>Apr. 17-19, 2012</a:t>
            </a:r>
            <a:endParaRPr lang="en-US" dirty="0"/>
          </a:p>
        </p:txBody>
      </p:sp>
      <p:sp>
        <p:nvSpPr>
          <p:cNvPr id="8" name="Footer Placeholder 7"/>
          <p:cNvSpPr>
            <a:spLocks noGrp="1"/>
          </p:cNvSpPr>
          <p:nvPr>
            <p:ph type="ftr" sz="quarter" idx="11"/>
          </p:nvPr>
        </p:nvSpPr>
        <p:spPr/>
        <p:txBody>
          <a:bodyPr/>
          <a:lstStyle/>
          <a:p>
            <a:pPr>
              <a:defRPr/>
            </a:pPr>
            <a:r>
              <a:rPr lang="en-US" dirty="0" smtClean="0"/>
              <a:t>HDF/HDF-EOS Workshop XV</a:t>
            </a:r>
            <a:endParaRPr lang="en-US" dirty="0"/>
          </a:p>
        </p:txBody>
      </p:sp>
    </p:spTree>
    <p:custDataLst>
      <p:tags r:id="rId1"/>
    </p:custDataLst>
    <p:extLst>
      <p:ext uri="{BB962C8B-B14F-4D97-AF65-F5344CB8AC3E}">
        <p14:creationId xmlns:p14="http://schemas.microsoft.com/office/powerpoint/2010/main" val="42861458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10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up)">
                                      <p:cBhvr>
                                        <p:cTn id="17" dur="20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wipe(up)">
                                      <p:cBhvr>
                                        <p:cTn id="22" dur="2000"/>
                                        <p:tgtEl>
                                          <p:spTgt spid="4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up)">
                                      <p:cBhvr>
                                        <p:cTn id="27" dur="2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But wait…there’s more!</a:t>
            </a:r>
            <a:endParaRPr lang="en-US" dirty="0"/>
          </a:p>
        </p:txBody>
      </p:sp>
      <p:sp>
        <p:nvSpPr>
          <p:cNvPr id="6" name="Text Placeholder 5"/>
          <p:cNvSpPr>
            <a:spLocks noGrp="1"/>
          </p:cNvSpPr>
          <p:nvPr>
            <p:ph type="body" idx="1"/>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dirty="0" smtClean="0"/>
              <a:t>Apr. 17-19, 2012</a:t>
            </a:r>
            <a:endParaRPr lang="en-US" dirty="0"/>
          </a:p>
        </p:txBody>
      </p:sp>
      <p:sp>
        <p:nvSpPr>
          <p:cNvPr id="4" name="Footer Placeholder 3"/>
          <p:cNvSpPr>
            <a:spLocks noGrp="1"/>
          </p:cNvSpPr>
          <p:nvPr>
            <p:ph type="ftr" sz="quarter" idx="11"/>
          </p:nvPr>
        </p:nvSpPr>
        <p:spPr/>
        <p:txBody>
          <a:bodyPr/>
          <a:lstStyle/>
          <a:p>
            <a:pPr>
              <a:defRPr/>
            </a:pPr>
            <a:r>
              <a:rPr lang="en-US" dirty="0" smtClean="0"/>
              <a:t>HDF/HDF-EOS Workshop XV</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3199" y="381000"/>
            <a:ext cx="494347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37182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IDV before augmentation</a:t>
            </a:r>
            <a:endParaRPr lang="en-US" dirty="0"/>
          </a:p>
        </p:txBody>
      </p:sp>
      <p:pic>
        <p:nvPicPr>
          <p:cNvPr id="13" name="Picture 12"/>
          <p:cNvPicPr/>
          <p:nvPr/>
        </p:nvPicPr>
        <p:blipFill>
          <a:blip r:embed="rId2">
            <a:extLst>
              <a:ext uri="{28A0092B-C50C-407E-A947-70E740481C1C}">
                <a14:useLocalDpi xmlns:a14="http://schemas.microsoft.com/office/drawing/2010/main" val="0"/>
              </a:ext>
            </a:extLst>
          </a:blip>
          <a:srcRect/>
          <a:stretch>
            <a:fillRect/>
          </a:stretch>
        </p:blipFill>
        <p:spPr bwMode="auto">
          <a:xfrm>
            <a:off x="1600200" y="616602"/>
            <a:ext cx="5623560" cy="5630545"/>
          </a:xfrm>
          <a:prstGeom prst="rect">
            <a:avLst/>
          </a:prstGeom>
          <a:noFill/>
          <a:ln>
            <a:noFill/>
          </a:ln>
        </p:spPr>
      </p:pic>
      <p:sp>
        <p:nvSpPr>
          <p:cNvPr id="4" name="Date Placeholder 3"/>
          <p:cNvSpPr>
            <a:spLocks noGrp="1"/>
          </p:cNvSpPr>
          <p:nvPr>
            <p:ph type="dt" sz="half" idx="10"/>
          </p:nvPr>
        </p:nvSpPr>
        <p:spPr/>
        <p:txBody>
          <a:bodyPr/>
          <a:lstStyle/>
          <a:p>
            <a:pPr>
              <a:defRPr/>
            </a:pPr>
            <a:r>
              <a:rPr lang="en-US" dirty="0" smtClean="0"/>
              <a:t>Apr. 17-19, 2012</a:t>
            </a:r>
            <a:endParaRPr lang="en-US" dirty="0"/>
          </a:p>
        </p:txBody>
      </p:sp>
      <p:sp>
        <p:nvSpPr>
          <p:cNvPr id="5" name="Footer Placeholder 4"/>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41975421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problems</a:t>
            </a:r>
            <a:endParaRPr lang="en-US" dirty="0"/>
          </a:p>
        </p:txBody>
      </p:sp>
      <p:sp>
        <p:nvSpPr>
          <p:cNvPr id="4" name="Date Placeholder 3"/>
          <p:cNvSpPr>
            <a:spLocks noGrp="1"/>
          </p:cNvSpPr>
          <p:nvPr>
            <p:ph type="dt" sz="half" idx="10"/>
          </p:nvPr>
        </p:nvSpPr>
        <p:spPr/>
        <p:txBody>
          <a:bodyPr/>
          <a:lstStyle/>
          <a:p>
            <a:pPr>
              <a:defRPr/>
            </a:pPr>
            <a:r>
              <a:rPr lang="en-US" dirty="0" smtClean="0"/>
              <a:t>Apr. 17-19, 2012</a:t>
            </a:r>
            <a:endParaRPr lang="en-US" dirty="0"/>
          </a:p>
        </p:txBody>
      </p:sp>
      <p:sp>
        <p:nvSpPr>
          <p:cNvPr id="5" name="Footer Placeholder 4"/>
          <p:cNvSpPr>
            <a:spLocks noGrp="1"/>
          </p:cNvSpPr>
          <p:nvPr>
            <p:ph type="ftr" sz="quarter" idx="11"/>
          </p:nvPr>
        </p:nvSpPr>
        <p:spPr/>
        <p:txBody>
          <a:bodyPr/>
          <a:lstStyle/>
          <a:p>
            <a:pPr>
              <a:defRPr/>
            </a:pPr>
            <a:r>
              <a:rPr lang="en-US" dirty="0" smtClean="0"/>
              <a:t>HDF/HDF-EOS Workshop XV</a:t>
            </a:r>
            <a:endParaRPr lang="en-US" dirty="0"/>
          </a:p>
        </p:txBody>
      </p:sp>
      <p:sp>
        <p:nvSpPr>
          <p:cNvPr id="6" name="Content Placeholder 5"/>
          <p:cNvSpPr>
            <a:spLocks noGrp="1"/>
          </p:cNvSpPr>
          <p:nvPr>
            <p:ph idx="1"/>
          </p:nvPr>
        </p:nvSpPr>
        <p:spPr>
          <a:xfrm>
            <a:off x="0" y="990600"/>
            <a:ext cx="9144000" cy="5486400"/>
          </a:xfrm>
        </p:spPr>
        <p:txBody>
          <a:bodyPr>
            <a:normAutofit/>
          </a:bodyPr>
          <a:lstStyle/>
          <a:p>
            <a:r>
              <a:rPr lang="en-US" sz="3200" dirty="0" smtClean="0"/>
              <a:t>Has to be netCDF-3 conformant</a:t>
            </a:r>
            <a:endParaRPr lang="en-US" sz="4400" dirty="0" smtClean="0"/>
          </a:p>
          <a:p>
            <a:pPr marL="457200" lvl="1" indent="0">
              <a:buNone/>
            </a:pPr>
            <a:r>
              <a:rPr lang="en-US" sz="2400" b="1" dirty="0">
                <a:latin typeface="Courier New" pitchFamily="49" charset="0"/>
                <a:cs typeface="Courier New" pitchFamily="49" charset="0"/>
              </a:rPr>
              <a:t>h5augjpss –o4 SVI05.h5</a:t>
            </a:r>
            <a:endParaRPr lang="en-US" sz="2400" b="1" dirty="0" smtClean="0">
              <a:latin typeface="Courier New" pitchFamily="49" charset="0"/>
              <a:cs typeface="Courier New" pitchFamily="49" charset="0"/>
            </a:endParaRPr>
          </a:p>
          <a:p>
            <a:endParaRPr lang="en-US" sz="4400" dirty="0" smtClean="0"/>
          </a:p>
          <a:p>
            <a:r>
              <a:rPr lang="en-US" sz="3200" dirty="0" smtClean="0"/>
              <a:t>Missing  CF metadata </a:t>
            </a:r>
          </a:p>
          <a:p>
            <a:pPr marL="457200" lvl="1" indent="0">
              <a:buNone/>
            </a:pPr>
            <a:r>
              <a:rPr lang="en-US" sz="2400" b="1" u="sng" dirty="0">
                <a:latin typeface="Courier New" pitchFamily="49" charset="0"/>
                <a:cs typeface="Courier New" pitchFamily="49" charset="0"/>
              </a:rPr>
              <a:t>h5edit</a:t>
            </a:r>
            <a:r>
              <a:rPr lang="en-US" sz="2400" b="1" dirty="0">
                <a:latin typeface="Courier New" pitchFamily="49" charset="0"/>
                <a:cs typeface="Courier New" pitchFamily="49" charset="0"/>
              </a:rPr>
              <a:t> -c "CREATE /Radiance </a:t>
            </a:r>
            <a:r>
              <a:rPr lang="en-US" sz="2400" b="1" dirty="0" err="1">
                <a:latin typeface="Courier New" pitchFamily="49" charset="0"/>
                <a:cs typeface="Courier New" pitchFamily="49" charset="0"/>
              </a:rPr>
              <a:t>scale_factor</a:t>
            </a:r>
            <a:r>
              <a:rPr lang="en-US" sz="2400" b="1" dirty="0">
                <a:latin typeface="Courier New" pitchFamily="49" charset="0"/>
                <a:cs typeface="Courier New" pitchFamily="49" charset="0"/>
              </a:rPr>
              <a:t> {H5T_IEEE_F32LE SIMPLE(1) DATA{2.8339462E-4}};" </a:t>
            </a:r>
            <a:r>
              <a:rPr lang="en-US" sz="2400" b="1" dirty="0" smtClean="0">
                <a:latin typeface="Courier New" pitchFamily="49" charset="0"/>
                <a:cs typeface="Courier New" pitchFamily="49" charset="0"/>
              </a:rPr>
              <a:t>SV105.h5</a:t>
            </a:r>
          </a:p>
          <a:p>
            <a:pPr marL="457200" lvl="1" indent="0">
              <a:buNone/>
            </a:pPr>
            <a:endParaRPr lang="en-US" sz="1800" b="1" dirty="0">
              <a:latin typeface="Courier New" pitchFamily="49" charset="0"/>
              <a:cs typeface="Courier New" pitchFamily="49" charset="0"/>
            </a:endParaRPr>
          </a:p>
          <a:p>
            <a:pPr marL="457200" lvl="1" indent="0">
              <a:buNone/>
            </a:pPr>
            <a:r>
              <a:rPr lang="en-US" sz="2400" b="1" u="sng" dirty="0">
                <a:latin typeface="Courier New" pitchFamily="49" charset="0"/>
                <a:cs typeface="Courier New" pitchFamily="49" charset="0"/>
              </a:rPr>
              <a:t>h5edit</a:t>
            </a:r>
            <a:r>
              <a:rPr lang="en-US" sz="2400" b="1" dirty="0">
                <a:latin typeface="Courier New" pitchFamily="49" charset="0"/>
                <a:cs typeface="Courier New" pitchFamily="49" charset="0"/>
              </a:rPr>
              <a:t> -c "CREATE /Longitude units {H5T_STRING { STRSIZE 12 } DATA {'</a:t>
            </a:r>
            <a:r>
              <a:rPr lang="en-US" sz="2400" b="1" dirty="0" err="1">
                <a:latin typeface="Courier New" pitchFamily="49" charset="0"/>
                <a:cs typeface="Courier New" pitchFamily="49" charset="0"/>
              </a:rPr>
              <a:t>degrees_east</a:t>
            </a:r>
            <a:r>
              <a:rPr lang="en-US" sz="2400" b="1" dirty="0">
                <a:latin typeface="Courier New" pitchFamily="49" charset="0"/>
                <a:cs typeface="Courier New" pitchFamily="49" charset="0"/>
              </a:rPr>
              <a:t>'}};” </a:t>
            </a:r>
            <a:r>
              <a:rPr lang="en-US" sz="2400" b="1" dirty="0" smtClean="0">
                <a:latin typeface="Courier New" pitchFamily="49" charset="0"/>
                <a:cs typeface="Courier New" pitchFamily="49" charset="0"/>
              </a:rPr>
              <a:t>SV105.h5</a:t>
            </a:r>
            <a:endParaRPr lang="en-US" sz="2400" b="1" dirty="0">
              <a:latin typeface="Courier New" pitchFamily="49" charset="0"/>
              <a:cs typeface="Courier New" pitchFamily="49" charset="0"/>
            </a:endParaRPr>
          </a:p>
        </p:txBody>
      </p:sp>
    </p:spTree>
    <p:extLst>
      <p:ext uri="{BB962C8B-B14F-4D97-AF65-F5344CB8AC3E}">
        <p14:creationId xmlns:p14="http://schemas.microsoft.com/office/powerpoint/2010/main" val="26829687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solidFill>
                  <a:srgbClr val="0000FF"/>
                </a:solidFill>
              </a:rPr>
              <a:t>IDV after augmentation</a:t>
            </a:r>
            <a:endParaRPr lang="en-US" dirty="0"/>
          </a:p>
        </p:txBody>
      </p:sp>
      <p:pic>
        <p:nvPicPr>
          <p:cNvPr id="11" name="Content Placeholder 3"/>
          <p:cNvPicPr>
            <a:picLocks noChangeAspect="1"/>
          </p:cNvPicPr>
          <p:nvPr/>
        </p:nvPicPr>
        <p:blipFill>
          <a:blip r:embed="rId2" cstate="print"/>
          <a:srcRect t="9917" b="9917"/>
          <a:stretch>
            <a:fillRect/>
          </a:stretch>
        </p:blipFill>
        <p:spPr>
          <a:xfrm>
            <a:off x="1143000" y="1219200"/>
            <a:ext cx="7066231" cy="3886200"/>
          </a:xfrm>
          <a:prstGeom prst="rect">
            <a:avLst/>
          </a:prstGeom>
          <a:effectLst>
            <a:outerShdw blurRad="50800" dist="38100" dir="2700000" algn="tl" rotWithShape="0">
              <a:prstClr val="black">
                <a:alpha val="40000"/>
              </a:prstClr>
            </a:outerShdw>
          </a:effectLst>
        </p:spPr>
      </p:pic>
      <p:sp>
        <p:nvSpPr>
          <p:cNvPr id="15" name="Text Box 1146"/>
          <p:cNvSpPr txBox="1">
            <a:spLocks noChangeArrowheads="1"/>
          </p:cNvSpPr>
          <p:nvPr/>
        </p:nvSpPr>
        <p:spPr bwMode="auto">
          <a:xfrm>
            <a:off x="1378528" y="5562600"/>
            <a:ext cx="4946072" cy="402670"/>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latin typeface="Arial" pitchFamily="34" charset="0"/>
              </a:rPr>
              <a:t>IDV with augmented JPSS file  </a:t>
            </a:r>
          </a:p>
        </p:txBody>
      </p:sp>
      <p:sp>
        <p:nvSpPr>
          <p:cNvPr id="2" name="Date Placeholder 1"/>
          <p:cNvSpPr>
            <a:spLocks noGrp="1"/>
          </p:cNvSpPr>
          <p:nvPr>
            <p:ph type="dt" sz="half" idx="10"/>
          </p:nvPr>
        </p:nvSpPr>
        <p:spPr/>
        <p:txBody>
          <a:bodyPr/>
          <a:lstStyle/>
          <a:p>
            <a:pPr>
              <a:defRPr/>
            </a:pPr>
            <a:r>
              <a:rPr lang="en-US" dirty="0" smtClean="0"/>
              <a:t>Apr. 17-19, 2012</a:t>
            </a:r>
            <a:endParaRPr lang="en-US" dirty="0"/>
          </a:p>
        </p:txBody>
      </p:sp>
      <p:sp>
        <p:nvSpPr>
          <p:cNvPr id="3" name="Footer Placeholder 2"/>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15139413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descr="http://upload.wikimedia.org/wikipedia/commons/8/82/Sign_for_the_Nags_Head%2C_Brampton_-_geograph.org.uk_-_8270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5299" y="82064"/>
            <a:ext cx="4910501" cy="65473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81000" y="2209800"/>
            <a:ext cx="2590800" cy="3046988"/>
          </a:xfrm>
          <a:prstGeom prst="rect">
            <a:avLst/>
          </a:prstGeom>
          <a:noFill/>
        </p:spPr>
        <p:txBody>
          <a:bodyPr wrap="square" rtlCol="0">
            <a:spAutoFit/>
          </a:bodyPr>
          <a:lstStyle/>
          <a:p>
            <a:pPr algn="ctr"/>
            <a:r>
              <a:rPr lang="en-US" sz="6000" dirty="0">
                <a:latin typeface="Arial" pitchFamily="34" charset="0"/>
              </a:rPr>
              <a:t>n</a:t>
            </a:r>
            <a:r>
              <a:rPr lang="en-US" sz="6000" dirty="0" smtClean="0">
                <a:latin typeface="Arial" pitchFamily="34" charset="0"/>
              </a:rPr>
              <a:t>agg</a:t>
            </a:r>
          </a:p>
          <a:p>
            <a:pPr algn="ctr"/>
            <a:endParaRPr lang="en-US" sz="6000" dirty="0">
              <a:latin typeface="Arial" pitchFamily="34" charset="0"/>
            </a:endParaRPr>
          </a:p>
          <a:p>
            <a:pPr algn="ctr"/>
            <a:r>
              <a:rPr lang="en-US" dirty="0" smtClean="0">
                <a:latin typeface="Arial" pitchFamily="34" charset="0"/>
              </a:rPr>
              <a:t>NPP </a:t>
            </a:r>
          </a:p>
          <a:p>
            <a:pPr algn="ctr"/>
            <a:r>
              <a:rPr lang="en-US" dirty="0" smtClean="0">
                <a:latin typeface="Arial" pitchFamily="34" charset="0"/>
              </a:rPr>
              <a:t>aggregation </a:t>
            </a:r>
          </a:p>
          <a:p>
            <a:pPr algn="ctr"/>
            <a:r>
              <a:rPr lang="en-US" dirty="0" smtClean="0">
                <a:latin typeface="Arial" pitchFamily="34" charset="0"/>
              </a:rPr>
              <a:t>tool</a:t>
            </a:r>
          </a:p>
        </p:txBody>
      </p:sp>
      <p:sp>
        <p:nvSpPr>
          <p:cNvPr id="6" name="Date Placeholder 5"/>
          <p:cNvSpPr>
            <a:spLocks noGrp="1"/>
          </p:cNvSpPr>
          <p:nvPr>
            <p:ph type="dt" sz="half" idx="10"/>
          </p:nvPr>
        </p:nvSpPr>
        <p:spPr/>
        <p:txBody>
          <a:bodyPr/>
          <a:lstStyle/>
          <a:p>
            <a:pPr>
              <a:defRPr/>
            </a:pPr>
            <a:r>
              <a:rPr lang="en-US" dirty="0" smtClean="0"/>
              <a:t>Apr. 17-19, 2012</a:t>
            </a:r>
            <a:endParaRPr lang="en-US" dirty="0"/>
          </a:p>
        </p:txBody>
      </p:sp>
      <p:sp>
        <p:nvSpPr>
          <p:cNvPr id="8" name="Footer Placeholder 7"/>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8216522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Why nagg?</a:t>
            </a:r>
            <a:endParaRPr lang="en-US" dirty="0"/>
          </a:p>
        </p:txBody>
      </p:sp>
      <p:sp>
        <p:nvSpPr>
          <p:cNvPr id="6" name="Content Placeholder 5"/>
          <p:cNvSpPr>
            <a:spLocks noGrp="1"/>
          </p:cNvSpPr>
          <p:nvPr>
            <p:ph idx="1"/>
          </p:nvPr>
        </p:nvSpPr>
        <p:spPr/>
        <p:txBody>
          <a:bodyPr/>
          <a:lstStyle/>
          <a:p>
            <a:r>
              <a:rPr lang="en-US" dirty="0" smtClean="0"/>
              <a:t>NPP data products organized as “granules.”</a:t>
            </a:r>
          </a:p>
          <a:p>
            <a:r>
              <a:rPr lang="en-US" dirty="0" smtClean="0"/>
              <a:t>Granules are relatively small.</a:t>
            </a:r>
          </a:p>
          <a:p>
            <a:r>
              <a:rPr lang="en-US" dirty="0" smtClean="0"/>
              <a:t>Several granules may be packaged per file.</a:t>
            </a:r>
          </a:p>
          <a:p>
            <a:r>
              <a:rPr lang="en-US" dirty="0" smtClean="0"/>
              <a:t>Several products may be packaged per file.</a:t>
            </a:r>
          </a:p>
          <a:p>
            <a:endParaRPr lang="en-US" dirty="0" smtClean="0"/>
          </a:p>
          <a:p>
            <a:r>
              <a:rPr lang="en-US" dirty="0" smtClean="0"/>
              <a:t>For convenience of a particular application, we may want to </a:t>
            </a:r>
            <a:r>
              <a:rPr lang="en-US" u="sng" dirty="0" smtClean="0"/>
              <a:t>re</a:t>
            </a:r>
            <a:r>
              <a:rPr lang="en-US" dirty="0" smtClean="0"/>
              <a:t>-package them.</a:t>
            </a:r>
          </a:p>
          <a:p>
            <a:endParaRPr lang="en-US" dirty="0" smtClean="0"/>
          </a:p>
          <a:p>
            <a:r>
              <a:rPr lang="en-US" dirty="0" smtClean="0"/>
              <a:t>May also want only a subset of them.</a:t>
            </a:r>
          </a:p>
        </p:txBody>
      </p:sp>
      <p:sp>
        <p:nvSpPr>
          <p:cNvPr id="3" name="Date Placeholder 2"/>
          <p:cNvSpPr>
            <a:spLocks noGrp="1"/>
          </p:cNvSpPr>
          <p:nvPr>
            <p:ph type="dt" sz="half" idx="10"/>
          </p:nvPr>
        </p:nvSpPr>
        <p:spPr/>
        <p:txBody>
          <a:bodyPr/>
          <a:lstStyle/>
          <a:p>
            <a:pPr>
              <a:defRPr/>
            </a:pPr>
            <a:r>
              <a:rPr lang="en-US" dirty="0" smtClean="0"/>
              <a:t>Apr. 17-19, 2012</a:t>
            </a:r>
            <a:endParaRPr lang="en-US" dirty="0"/>
          </a:p>
        </p:txBody>
      </p:sp>
      <p:sp>
        <p:nvSpPr>
          <p:cNvPr id="4" name="Footer Placeholder 3"/>
          <p:cNvSpPr>
            <a:spLocks noGrp="1"/>
          </p:cNvSpPr>
          <p:nvPr>
            <p:ph type="ftr" sz="quarter" idx="11"/>
          </p:nvPr>
        </p:nvSpPr>
        <p:spPr/>
        <p:txBody>
          <a:bodyPr/>
          <a:lstStyle/>
          <a:p>
            <a:pPr>
              <a:defRPr/>
            </a:pPr>
            <a:r>
              <a:rPr lang="en-US" dirty="0" smtClean="0"/>
              <a:t>HDF/HDF-EOS Workshop XV</a:t>
            </a:r>
            <a:endParaRPr lang="en-US" dirty="0"/>
          </a:p>
        </p:txBody>
      </p:sp>
      <p:sp>
        <p:nvSpPr>
          <p:cNvPr id="7" name="TextBox 6"/>
          <p:cNvSpPr txBox="1"/>
          <p:nvPr/>
        </p:nvSpPr>
        <p:spPr>
          <a:xfrm>
            <a:off x="381000" y="5983069"/>
            <a:ext cx="8382000" cy="276999"/>
          </a:xfrm>
          <a:prstGeom prst="rect">
            <a:avLst/>
          </a:prstGeom>
          <a:noFill/>
        </p:spPr>
        <p:txBody>
          <a:bodyPr wrap="square" rtlCol="0">
            <a:spAutoFit/>
          </a:bodyPr>
          <a:lstStyle/>
          <a:p>
            <a:r>
              <a:rPr lang="en-US" sz="1200" dirty="0">
                <a:latin typeface="Arial" pitchFamily="34" charset="0"/>
              </a:rPr>
              <a:t>(Thanks to Richard </a:t>
            </a:r>
            <a:r>
              <a:rPr lang="en-US" sz="1200" dirty="0" smtClean="0">
                <a:latin typeface="Arial" pitchFamily="34" charset="0"/>
              </a:rPr>
              <a:t>Ullman)</a:t>
            </a:r>
            <a:endParaRPr lang="en-US" sz="1200" dirty="0">
              <a:latin typeface="Arial" pitchFamily="34" charset="0"/>
            </a:endParaRPr>
          </a:p>
        </p:txBody>
      </p:sp>
    </p:spTree>
    <p:extLst>
      <p:ext uri="{BB962C8B-B14F-4D97-AF65-F5344CB8AC3E}">
        <p14:creationId xmlns:p14="http://schemas.microsoft.com/office/powerpoint/2010/main" val="25065542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t>Aggregation Buckets</a:t>
            </a:r>
          </a:p>
        </p:txBody>
      </p:sp>
      <p:sp>
        <p:nvSpPr>
          <p:cNvPr id="614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dirty="0"/>
          </a:p>
        </p:txBody>
      </p:sp>
      <p:graphicFrame>
        <p:nvGraphicFramePr>
          <p:cNvPr id="6149" name="Object 1"/>
          <p:cNvGraphicFramePr>
            <a:graphicFrameLocks noChangeAspect="1"/>
          </p:cNvGraphicFramePr>
          <p:nvPr/>
        </p:nvGraphicFramePr>
        <p:xfrm>
          <a:off x="228600" y="2590800"/>
          <a:ext cx="8686800" cy="2617788"/>
        </p:xfrm>
        <a:graphic>
          <a:graphicData uri="http://schemas.openxmlformats.org/presentationml/2006/ole">
            <mc:AlternateContent xmlns:mc="http://schemas.openxmlformats.org/markup-compatibility/2006">
              <mc:Choice xmlns:v="urn:schemas-microsoft-com:vml" Requires="v">
                <p:oleObj spid="_x0000_s4162" name="Visio" r:id="rId3" imgW="6092428" imgH="1840563" progId="Visio.Drawing.11">
                  <p:embed/>
                </p:oleObj>
              </mc:Choice>
              <mc:Fallback>
                <p:oleObj name="Visio" r:id="rId3" imgW="6092428" imgH="1840563"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590800"/>
                        <a:ext cx="8686800" cy="261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Date Placeholder 1"/>
          <p:cNvSpPr>
            <a:spLocks noGrp="1"/>
          </p:cNvSpPr>
          <p:nvPr>
            <p:ph type="dt" sz="half" idx="10"/>
          </p:nvPr>
        </p:nvSpPr>
        <p:spPr/>
        <p:txBody>
          <a:bodyPr/>
          <a:lstStyle/>
          <a:p>
            <a:pPr>
              <a:defRPr/>
            </a:pPr>
            <a:r>
              <a:rPr lang="en-US" dirty="0" smtClean="0"/>
              <a:t>Apr. 17-19, 2012</a:t>
            </a:r>
            <a:endParaRPr lang="en-US" dirty="0"/>
          </a:p>
        </p:txBody>
      </p:sp>
      <p:sp>
        <p:nvSpPr>
          <p:cNvPr id="3" name="Footer Placeholder 2"/>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14423652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t>Aggregation Example </a:t>
            </a:r>
          </a:p>
        </p:txBody>
      </p:sp>
      <p:sp>
        <p:nvSpPr>
          <p:cNvPr id="717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dirty="0"/>
          </a:p>
        </p:txBody>
      </p:sp>
      <p:graphicFrame>
        <p:nvGraphicFramePr>
          <p:cNvPr id="7173" name="Object 2"/>
          <p:cNvGraphicFramePr>
            <a:graphicFrameLocks noChangeAspect="1"/>
          </p:cNvGraphicFramePr>
          <p:nvPr/>
        </p:nvGraphicFramePr>
        <p:xfrm>
          <a:off x="225425" y="2043113"/>
          <a:ext cx="8693150" cy="3170237"/>
        </p:xfrm>
        <a:graphic>
          <a:graphicData uri="http://schemas.openxmlformats.org/presentationml/2006/ole">
            <mc:AlternateContent xmlns:mc="http://schemas.openxmlformats.org/markup-compatibility/2006">
              <mc:Choice xmlns:v="urn:schemas-microsoft-com:vml" Requires="v">
                <p:oleObj spid="_x0000_s5188" name="Visio" r:id="rId4" imgW="6092428" imgH="2261283" progId="Visio.Drawing.11">
                  <p:embed/>
                </p:oleObj>
              </mc:Choice>
              <mc:Fallback>
                <p:oleObj name="Visio" r:id="rId4" imgW="6092428" imgH="2261283"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425" y="2043113"/>
                        <a:ext cx="8693150"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5" name="Content Placeholder 2"/>
          <p:cNvSpPr>
            <a:spLocks noGrp="1"/>
          </p:cNvSpPr>
          <p:nvPr>
            <p:ph idx="1"/>
          </p:nvPr>
        </p:nvSpPr>
        <p:spPr>
          <a:xfrm>
            <a:off x="152400" y="5029200"/>
            <a:ext cx="8686800" cy="1752600"/>
          </a:xfrm>
        </p:spPr>
        <p:txBody>
          <a:bodyPr/>
          <a:lstStyle/>
          <a:p>
            <a:r>
              <a:rPr lang="en-US" sz="2400" dirty="0" smtClean="0"/>
              <a:t>User request co-aligns with the aggregation bucket start</a:t>
            </a:r>
          </a:p>
          <a:p>
            <a:r>
              <a:rPr lang="en-US" sz="2400" dirty="0" smtClean="0"/>
              <a:t>HDF5 files are ‘full’ aggregations (full, relative to the aggregation period)</a:t>
            </a:r>
          </a:p>
        </p:txBody>
      </p:sp>
      <p:sp>
        <p:nvSpPr>
          <p:cNvPr id="2" name="Date Placeholder 1"/>
          <p:cNvSpPr>
            <a:spLocks noGrp="1"/>
          </p:cNvSpPr>
          <p:nvPr>
            <p:ph type="dt" sz="half" idx="10"/>
          </p:nvPr>
        </p:nvSpPr>
        <p:spPr/>
        <p:txBody>
          <a:bodyPr/>
          <a:lstStyle/>
          <a:p>
            <a:pPr>
              <a:defRPr/>
            </a:pPr>
            <a:r>
              <a:rPr lang="en-US" dirty="0" smtClean="0"/>
              <a:t>Apr. 17-19, 2012</a:t>
            </a:r>
            <a:endParaRPr lang="en-US" dirty="0"/>
          </a:p>
        </p:txBody>
      </p:sp>
      <p:sp>
        <p:nvSpPr>
          <p:cNvPr id="3" name="Footer Placeholder 2"/>
          <p:cNvSpPr>
            <a:spLocks noGrp="1"/>
          </p:cNvSpPr>
          <p:nvPr>
            <p:ph type="ftr" sz="quarter" idx="11"/>
          </p:nvPr>
        </p:nvSpPr>
        <p:spPr/>
        <p:txBody>
          <a:bodyPr/>
          <a:lstStyle/>
          <a:p>
            <a:pPr>
              <a:defRPr/>
            </a:pPr>
            <a:r>
              <a:rPr lang="en-US" dirty="0" smtClean="0"/>
              <a:t>HDF/HDF-EOS Workshop XV</a:t>
            </a:r>
            <a:endParaRPr lang="en-US" dirty="0"/>
          </a:p>
        </p:txBody>
      </p:sp>
    </p:spTree>
    <p:extLst>
      <p:ext uri="{BB962C8B-B14F-4D97-AF65-F5344CB8AC3E}">
        <p14:creationId xmlns:p14="http://schemas.microsoft.com/office/powerpoint/2010/main" val="5481977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dirty="0"/>
          </a:p>
        </p:txBody>
      </p:sp>
      <p:sp>
        <p:nvSpPr>
          <p:cNvPr id="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Object 8"/>
          <p:cNvGraphicFramePr>
            <a:graphicFrameLocks noChangeAspect="1"/>
          </p:cNvGraphicFramePr>
          <p:nvPr>
            <p:extLst>
              <p:ext uri="{D42A27DB-BD31-4B8C-83A1-F6EECF244321}">
                <p14:modId xmlns:p14="http://schemas.microsoft.com/office/powerpoint/2010/main" val="1732986867"/>
              </p:ext>
            </p:extLst>
          </p:nvPr>
        </p:nvGraphicFramePr>
        <p:xfrm>
          <a:off x="0" y="0"/>
          <a:ext cx="9149911" cy="6856891"/>
        </p:xfrm>
        <a:graphic>
          <a:graphicData uri="http://schemas.openxmlformats.org/presentationml/2006/ole">
            <mc:AlternateContent xmlns:mc="http://schemas.openxmlformats.org/markup-compatibility/2006">
              <mc:Choice xmlns:v="urn:schemas-microsoft-com:vml" Requires="v">
                <p:oleObj spid="_x0000_s8258" name="Slide" r:id="rId4" imgW="4570378" imgH="3427437" progId="PowerPoint.Slide.12">
                  <p:embed/>
                </p:oleObj>
              </mc:Choice>
              <mc:Fallback>
                <p:oleObj name="Slide" r:id="rId4" imgW="4570378" imgH="3427437" progId="PowerPoint.Slide.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9911" cy="6856891"/>
                      </a:xfrm>
                      <a:prstGeom prst="rect">
                        <a:avLst/>
                      </a:prstGeom>
                      <a:noFill/>
                    </p:spPr>
                  </p:pic>
                </p:oleObj>
              </mc:Fallback>
            </mc:AlternateContent>
          </a:graphicData>
        </a:graphic>
      </p:graphicFrame>
      <p:sp>
        <p:nvSpPr>
          <p:cNvPr id="10" name="TextBox 9"/>
          <p:cNvSpPr txBox="1"/>
          <p:nvPr/>
        </p:nvSpPr>
        <p:spPr>
          <a:xfrm>
            <a:off x="6581115" y="5867400"/>
            <a:ext cx="2562885" cy="738664"/>
          </a:xfrm>
          <a:prstGeom prst="rect">
            <a:avLst/>
          </a:prstGeom>
          <a:noFill/>
        </p:spPr>
        <p:txBody>
          <a:bodyPr wrap="square" rtlCol="0">
            <a:spAutoFit/>
          </a:bodyPr>
          <a:lstStyle/>
          <a:p>
            <a:r>
              <a:rPr lang="en-US" sz="1400" dirty="0" smtClean="0">
                <a:latin typeface="Arial" pitchFamily="34" charset="0"/>
              </a:rPr>
              <a:t>Always makes a new copy. Doesn’t destroy the original file.</a:t>
            </a:r>
            <a:endParaRPr lang="en-US" sz="1400" dirty="0">
              <a:latin typeface="Arial" pitchFamily="34" charset="0"/>
            </a:endParaRPr>
          </a:p>
        </p:txBody>
      </p:sp>
      <p:sp>
        <p:nvSpPr>
          <p:cNvPr id="2" name="Date Placeholder 1"/>
          <p:cNvSpPr>
            <a:spLocks noGrp="1"/>
          </p:cNvSpPr>
          <p:nvPr>
            <p:ph type="dt" sz="half" idx="10"/>
          </p:nvPr>
        </p:nvSpPr>
        <p:spPr/>
        <p:txBody>
          <a:bodyPr/>
          <a:lstStyle/>
          <a:p>
            <a:pPr>
              <a:defRPr/>
            </a:pPr>
            <a:r>
              <a:rPr lang="en-US" smtClean="0"/>
              <a:t>Apr. 17-19, 2012</a:t>
            </a:r>
            <a:endParaRPr lang="en-US" dirty="0"/>
          </a:p>
        </p:txBody>
      </p:sp>
      <p:sp>
        <p:nvSpPr>
          <p:cNvPr id="3" name="Footer Placeholder 2"/>
          <p:cNvSpPr>
            <a:spLocks noGrp="1"/>
          </p:cNvSpPr>
          <p:nvPr>
            <p:ph type="ftr" sz="quarter" idx="11"/>
          </p:nvPr>
        </p:nvSpPr>
        <p:spPr/>
        <p:txBody>
          <a:bodyPr/>
          <a:lstStyle/>
          <a:p>
            <a:pPr>
              <a:defRPr/>
            </a:pPr>
            <a:r>
              <a:rPr lang="en-US" smtClean="0"/>
              <a:t>HDF/HDF-EOS Workshop XV</a:t>
            </a:r>
            <a:endParaRPr lang="en-US"/>
          </a:p>
        </p:txBody>
      </p:sp>
    </p:spTree>
    <p:extLst>
      <p:ext uri="{BB962C8B-B14F-4D97-AF65-F5344CB8AC3E}">
        <p14:creationId xmlns:p14="http://schemas.microsoft.com/office/powerpoint/2010/main" val="25926012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p:txBody>
          <a:bodyPr/>
          <a:lstStyle/>
          <a:p>
            <a:pPr eaLnBrk="1" hangingPunct="1"/>
            <a:r>
              <a:rPr lang="en-US" smtClean="0"/>
              <a:t>Thank You!</a:t>
            </a:r>
          </a:p>
        </p:txBody>
      </p:sp>
      <p:sp>
        <p:nvSpPr>
          <p:cNvPr id="6147" name="Subtitle 2"/>
          <p:cNvSpPr>
            <a:spLocks noGrp="1"/>
          </p:cNvSpPr>
          <p:nvPr>
            <p:ph type="subTitle" idx="1"/>
          </p:nvPr>
        </p:nvSpPr>
        <p:spPr/>
        <p:txBody>
          <a:bodyPr/>
          <a:lstStyle/>
          <a:p>
            <a:pPr eaLnBrk="1" hangingPunct="1"/>
            <a:endParaRPr lang="en-US" smtClean="0"/>
          </a:p>
        </p:txBody>
      </p:sp>
      <p:sp>
        <p:nvSpPr>
          <p:cNvPr id="2" name="Date Placeholder 1"/>
          <p:cNvSpPr>
            <a:spLocks noGrp="1"/>
          </p:cNvSpPr>
          <p:nvPr>
            <p:ph type="dt" sz="half" idx="10"/>
          </p:nvPr>
        </p:nvSpPr>
        <p:spPr/>
        <p:txBody>
          <a:bodyPr/>
          <a:lstStyle/>
          <a:p>
            <a:pPr>
              <a:defRPr/>
            </a:pPr>
            <a:r>
              <a:rPr lang="en-US" smtClean="0"/>
              <a:t>Apr. 17-19, 2012</a:t>
            </a:r>
            <a:endParaRPr lang="en-US" dirty="0"/>
          </a:p>
        </p:txBody>
      </p:sp>
      <p:sp>
        <p:nvSpPr>
          <p:cNvPr id="3" name="Footer Placeholder 2"/>
          <p:cNvSpPr>
            <a:spLocks noGrp="1"/>
          </p:cNvSpPr>
          <p:nvPr>
            <p:ph type="ftr" sz="quarter" idx="11"/>
          </p:nvPr>
        </p:nvSpPr>
        <p:spPr/>
        <p:txBody>
          <a:bodyPr/>
          <a:lstStyle/>
          <a:p>
            <a:pPr>
              <a:defRPr/>
            </a:pPr>
            <a:r>
              <a:rPr lang="en-US" smtClean="0"/>
              <a:t>HDF/HDF-EOS Workshop XV</a:t>
            </a:r>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dirty="0" smtClean="0"/>
              <a:t>Acknowledgements</a:t>
            </a:r>
          </a:p>
        </p:txBody>
      </p:sp>
      <p:sp>
        <p:nvSpPr>
          <p:cNvPr id="3" name="Content Placeholder 2"/>
          <p:cNvSpPr>
            <a:spLocks noGrp="1"/>
          </p:cNvSpPr>
          <p:nvPr>
            <p:ph idx="1"/>
          </p:nvPr>
        </p:nvSpPr>
        <p:spPr>
          <a:xfrm>
            <a:off x="381000" y="1371600"/>
            <a:ext cx="8458200" cy="4953000"/>
          </a:xfrm>
        </p:spPr>
        <p:txBody>
          <a:bodyPr>
            <a:noAutofit/>
          </a:bodyPr>
          <a:lstStyle/>
          <a:p>
            <a:pPr marL="0" indent="0" eaLnBrk="1" hangingPunct="1">
              <a:buFontTx/>
              <a:buNone/>
            </a:pPr>
            <a:r>
              <a:rPr lang="en-US" sz="2800" dirty="0" smtClean="0"/>
              <a:t>This </a:t>
            </a:r>
            <a:r>
              <a:rPr lang="en-US" sz="2800" dirty="0"/>
              <a:t>work was supported by Subcontract </a:t>
            </a:r>
            <a:r>
              <a:rPr lang="en-US" sz="2800" dirty="0" smtClean="0"/>
              <a:t>number HDF-1000 </a:t>
            </a:r>
            <a:r>
              <a:rPr lang="en-US" sz="2800" dirty="0"/>
              <a:t>under </a:t>
            </a:r>
            <a:r>
              <a:rPr lang="en-US" sz="2800" dirty="0" smtClean="0"/>
              <a:t>Raytheon</a:t>
            </a:r>
            <a:r>
              <a:rPr lang="en-US" sz="2800" dirty="0"/>
              <a:t> </a:t>
            </a:r>
            <a:r>
              <a:rPr lang="en-US" sz="2800" dirty="0" smtClean="0"/>
              <a:t>Contract </a:t>
            </a:r>
            <a:r>
              <a:rPr lang="en-US" sz="2800" dirty="0"/>
              <a:t>number </a:t>
            </a:r>
            <a:r>
              <a:rPr lang="en-US" sz="2800" dirty="0" smtClean="0"/>
              <a:t>DG133E07CQ0055, and </a:t>
            </a:r>
            <a:r>
              <a:rPr lang="en-US" sz="2800" dirty="0"/>
              <a:t>by </a:t>
            </a:r>
            <a:r>
              <a:rPr lang="en-US" sz="2800" dirty="0" smtClean="0"/>
              <a:t>Subcontract </a:t>
            </a:r>
            <a:r>
              <a:rPr lang="en-US" sz="2800" dirty="0"/>
              <a:t>number 114820 under Raytheon Contract number NNG10HP02C, </a:t>
            </a:r>
            <a:r>
              <a:rPr lang="en-US" sz="2800" dirty="0" smtClean="0"/>
              <a:t>both funded </a:t>
            </a:r>
            <a:r>
              <a:rPr lang="en-US" sz="2800" dirty="0"/>
              <a:t>by the National Aeronautics and Space Administration (NASA</a:t>
            </a:r>
            <a:r>
              <a:rPr lang="en-US" sz="2800" dirty="0" smtClean="0"/>
              <a:t>).  </a:t>
            </a:r>
          </a:p>
          <a:p>
            <a:pPr marL="0" indent="0" eaLnBrk="1" hangingPunct="1">
              <a:buFontTx/>
              <a:buNone/>
            </a:pPr>
            <a:r>
              <a:rPr lang="en-US" sz="2800" dirty="0" smtClean="0"/>
              <a:t>Any </a:t>
            </a:r>
            <a:r>
              <a:rPr lang="en-US" sz="2800" dirty="0"/>
              <a:t>opinions, findings, conclusions, </a:t>
            </a:r>
            <a:r>
              <a:rPr lang="en-US" sz="2800" dirty="0" smtClean="0"/>
              <a:t>or recommendations </a:t>
            </a:r>
            <a:r>
              <a:rPr lang="en-US" sz="2800" dirty="0"/>
              <a:t>expressed in this material are those of the </a:t>
            </a:r>
            <a:r>
              <a:rPr lang="en-US" sz="2800" dirty="0" smtClean="0"/>
              <a:t>authors</a:t>
            </a:r>
            <a:r>
              <a:rPr lang="en-US" sz="2800" dirty="0"/>
              <a:t> </a:t>
            </a:r>
            <a:r>
              <a:rPr lang="en-US" sz="2800" dirty="0" smtClean="0"/>
              <a:t>and </a:t>
            </a:r>
            <a:r>
              <a:rPr lang="en-US" sz="2800" dirty="0"/>
              <a:t>do not necessarily reflect the views of Raytheon or </a:t>
            </a:r>
            <a:r>
              <a:rPr lang="en-US" sz="2800" dirty="0" smtClean="0"/>
              <a:t>NASA.</a:t>
            </a:r>
          </a:p>
          <a:p>
            <a:pPr marL="0" indent="0" algn="ctr" eaLnBrk="1" hangingPunct="1"/>
            <a:endParaRPr lang="en-US" sz="2800" dirty="0" smtClean="0"/>
          </a:p>
        </p:txBody>
      </p:sp>
      <p:sp>
        <p:nvSpPr>
          <p:cNvPr id="2" name="Date Placeholder 1"/>
          <p:cNvSpPr>
            <a:spLocks noGrp="1"/>
          </p:cNvSpPr>
          <p:nvPr>
            <p:ph type="dt" sz="half" idx="10"/>
          </p:nvPr>
        </p:nvSpPr>
        <p:spPr/>
        <p:txBody>
          <a:bodyPr/>
          <a:lstStyle/>
          <a:p>
            <a:pPr>
              <a:defRPr/>
            </a:pPr>
            <a:r>
              <a:rPr lang="en-US" smtClean="0"/>
              <a:t>Apr. 17-19, 2012</a:t>
            </a:r>
            <a:endParaRPr lang="en-US" dirty="0"/>
          </a:p>
        </p:txBody>
      </p:sp>
      <p:sp>
        <p:nvSpPr>
          <p:cNvPr id="4" name="Footer Placeholder 3"/>
          <p:cNvSpPr>
            <a:spLocks noGrp="1"/>
          </p:cNvSpPr>
          <p:nvPr>
            <p:ph type="ftr" sz="quarter" idx="11"/>
          </p:nvPr>
        </p:nvSpPr>
        <p:spPr/>
        <p:txBody>
          <a:bodyPr/>
          <a:lstStyle/>
          <a:p>
            <a:pPr>
              <a:defRPr/>
            </a:pPr>
            <a:r>
              <a:rPr lang="en-US" smtClean="0"/>
              <a:t>HDF/HDF-EOS Workshop XV</a:t>
            </a:r>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Title 1"/>
          <p:cNvSpPr>
            <a:spLocks noGrp="1"/>
          </p:cNvSpPr>
          <p:nvPr>
            <p:ph type="ctrTitle"/>
          </p:nvPr>
        </p:nvSpPr>
        <p:spPr/>
        <p:txBody>
          <a:bodyPr/>
          <a:lstStyle/>
          <a:p>
            <a:pPr eaLnBrk="1" hangingPunct="1"/>
            <a:r>
              <a:rPr lang="en-US" smtClean="0"/>
              <a:t>Questions/comments?</a:t>
            </a:r>
          </a:p>
        </p:txBody>
      </p:sp>
      <p:sp>
        <p:nvSpPr>
          <p:cNvPr id="8195" name="Subtitle 2"/>
          <p:cNvSpPr>
            <a:spLocks noGrp="1"/>
          </p:cNvSpPr>
          <p:nvPr>
            <p:ph type="subTitle" idx="1"/>
          </p:nvPr>
        </p:nvSpPr>
        <p:spPr/>
        <p:txBody>
          <a:bodyPr/>
          <a:lstStyle/>
          <a:p>
            <a:pPr eaLnBrk="1" hangingPunct="1"/>
            <a:endParaRPr lang="en-US" smtClean="0"/>
          </a:p>
        </p:txBody>
      </p:sp>
      <p:sp>
        <p:nvSpPr>
          <p:cNvPr id="2" name="Date Placeholder 1"/>
          <p:cNvSpPr>
            <a:spLocks noGrp="1"/>
          </p:cNvSpPr>
          <p:nvPr>
            <p:ph type="dt" sz="half" idx="10"/>
          </p:nvPr>
        </p:nvSpPr>
        <p:spPr/>
        <p:txBody>
          <a:bodyPr/>
          <a:lstStyle/>
          <a:p>
            <a:pPr>
              <a:defRPr/>
            </a:pPr>
            <a:r>
              <a:rPr lang="en-US" smtClean="0"/>
              <a:t>Apr. 17-19, 2012</a:t>
            </a:r>
            <a:endParaRPr lang="en-US" dirty="0"/>
          </a:p>
        </p:txBody>
      </p:sp>
      <p:sp>
        <p:nvSpPr>
          <p:cNvPr id="3" name="Footer Placeholder 2"/>
          <p:cNvSpPr>
            <a:spLocks noGrp="1"/>
          </p:cNvSpPr>
          <p:nvPr>
            <p:ph type="ftr" sz="quarter" idx="11"/>
          </p:nvPr>
        </p:nvSpPr>
        <p:spPr/>
        <p:txBody>
          <a:bodyPr/>
          <a:lstStyle/>
          <a:p>
            <a:pPr>
              <a:defRPr/>
            </a:pPr>
            <a:r>
              <a:rPr lang="en-US" smtClean="0"/>
              <a:t>HDF/HDF-EOS Workshop XV</a:t>
            </a:r>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dirty="0" smtClean="0"/>
              <a:t>Options that add data or metadata:</a:t>
            </a:r>
          </a:p>
          <a:p>
            <a:pPr marL="457200" lvl="1" indent="0">
              <a:buNone/>
            </a:pPr>
            <a:endParaRPr lang="en-US" dirty="0" smtClean="0"/>
          </a:p>
          <a:p>
            <a:pPr lvl="1"/>
            <a:r>
              <a:rPr lang="en-US" dirty="0" smtClean="0"/>
              <a:t>-o2 Adds metadata from JPSS XML product file</a:t>
            </a:r>
          </a:p>
          <a:p>
            <a:pPr lvl="1"/>
            <a:r>
              <a:rPr lang="en-US" dirty="0" smtClean="0"/>
              <a:t>-o3 Adds geo-location datasets from file in </a:t>
            </a:r>
          </a:p>
          <a:p>
            <a:pPr marL="457200" lvl="1" indent="0">
              <a:buNone/>
            </a:pPr>
            <a:endParaRPr lang="en-US" dirty="0"/>
          </a:p>
          <a:p>
            <a:r>
              <a:rPr lang="en-US" dirty="0" smtClean="0"/>
              <a:t>Options that hide HDF5 elements unknown to netCDF-4 or netCDF-applications:</a:t>
            </a:r>
          </a:p>
          <a:p>
            <a:endParaRPr lang="en-US" dirty="0" smtClean="0"/>
          </a:p>
          <a:p>
            <a:pPr lvl="1"/>
            <a:r>
              <a:rPr lang="en-US" dirty="0" smtClean="0"/>
              <a:t>-o1 Hides group containing reference types</a:t>
            </a:r>
          </a:p>
          <a:p>
            <a:pPr lvl="1"/>
            <a:r>
              <a:rPr lang="en-US" dirty="0" smtClean="0"/>
              <a:t>-o4 Adds links to datasets in /</a:t>
            </a:r>
            <a:r>
              <a:rPr lang="en-US" dirty="0" err="1" smtClean="0"/>
              <a:t>All_Data</a:t>
            </a:r>
            <a:r>
              <a:rPr lang="en-US" dirty="0" smtClean="0"/>
              <a:t>/… group and hides group structure</a:t>
            </a:r>
          </a:p>
        </p:txBody>
      </p:sp>
      <p:sp>
        <p:nvSpPr>
          <p:cNvPr id="4" name="Date Placeholder 3"/>
          <p:cNvSpPr>
            <a:spLocks noGrp="1"/>
          </p:cNvSpPr>
          <p:nvPr>
            <p:ph type="dt" sz="half" idx="10"/>
          </p:nvPr>
        </p:nvSpPr>
        <p:spPr/>
        <p:txBody>
          <a:bodyPr/>
          <a:lstStyle/>
          <a:p>
            <a:r>
              <a:rPr lang="en-US" smtClean="0"/>
              <a:t>Apr. 17-19, 2012</a:t>
            </a:r>
            <a:endParaRPr lang="en-US" dirty="0"/>
          </a:p>
        </p:txBody>
      </p:sp>
      <p:sp>
        <p:nvSpPr>
          <p:cNvPr id="5" name="Footer Placeholder 4"/>
          <p:cNvSpPr>
            <a:spLocks noGrp="1"/>
          </p:cNvSpPr>
          <p:nvPr>
            <p:ph type="ftr" sz="quarter" idx="11"/>
          </p:nvPr>
        </p:nvSpPr>
        <p:spPr/>
        <p:txBody>
          <a:bodyPr/>
          <a:lstStyle/>
          <a:p>
            <a:r>
              <a:rPr lang="en-US" smtClean="0"/>
              <a:t>HDF/HDF-EOS Workshop XV</a:t>
            </a:r>
            <a:endParaRPr lang="en-US"/>
          </a:p>
        </p:txBody>
      </p:sp>
    </p:spTree>
    <p:extLst>
      <p:ext uri="{BB962C8B-B14F-4D97-AF65-F5344CB8AC3E}">
        <p14:creationId xmlns:p14="http://schemas.microsoft.com/office/powerpoint/2010/main" val="24920786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smtClean="0"/>
              <a:t>Options to undo hiding of HDF5 elements:</a:t>
            </a:r>
          </a:p>
          <a:p>
            <a:pPr lvl="1"/>
            <a:r>
              <a:rPr lang="en-US" smtClean="0"/>
              <a:t>-r1 Reverses hiding of /Data_Products group</a:t>
            </a:r>
          </a:p>
          <a:p>
            <a:pPr lvl="1"/>
            <a:r>
              <a:rPr lang="en-US" smtClean="0"/>
              <a:t>-r4 Reverses hiding of /All_Data group structure and removes the added links</a:t>
            </a:r>
            <a:endParaRPr lang="en-US"/>
          </a:p>
        </p:txBody>
      </p:sp>
      <p:sp>
        <p:nvSpPr>
          <p:cNvPr id="4" name="Date Placeholder 3"/>
          <p:cNvSpPr>
            <a:spLocks noGrp="1"/>
          </p:cNvSpPr>
          <p:nvPr>
            <p:ph type="dt" sz="half" idx="10"/>
          </p:nvPr>
        </p:nvSpPr>
        <p:spPr/>
        <p:txBody>
          <a:bodyPr/>
          <a:lstStyle/>
          <a:p>
            <a:pPr>
              <a:defRPr/>
            </a:pPr>
            <a:r>
              <a:rPr lang="en-US" smtClean="0"/>
              <a:t>Apr. 17-19,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Tree>
    <p:extLst>
      <p:ext uri="{BB962C8B-B14F-4D97-AF65-F5344CB8AC3E}">
        <p14:creationId xmlns:p14="http://schemas.microsoft.com/office/powerpoint/2010/main" val="29645706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BRANCHTO" val="0"/>
</p:tagLst>
</file>

<file path=ppt/tags/tag2.xml><?xml version="1.0" encoding="utf-8"?>
<p:tagLst xmlns:a="http://schemas.openxmlformats.org/drawingml/2006/main" xmlns:r="http://schemas.openxmlformats.org/officeDocument/2006/relationships" xmlns:p="http://schemas.openxmlformats.org/presentationml/2006/main">
  <p:tag name="TIMING" val="|1.7|5.5"/>
</p:tagLst>
</file>

<file path=ppt/tags/tag3.xml><?xml version="1.0" encoding="utf-8"?>
<p:tagLst xmlns:a="http://schemas.openxmlformats.org/drawingml/2006/main" xmlns:r="http://schemas.openxmlformats.org/officeDocument/2006/relationships" xmlns:p="http://schemas.openxmlformats.org/presentationml/2006/main">
  <p:tag name="TIMING" val="|1.6|4.9|2.8|28.6|30"/>
</p:tagLst>
</file>

<file path=ppt/theme/theme1.xml><?xml version="1.0" encoding="utf-8"?>
<a:theme xmlns:a="http://schemas.openxmlformats.org/drawingml/2006/main" name="template2">
  <a:themeElements>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Presentation on product or servic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rgbClr val="0070C0"/>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800" b="1" i="0" u="none" strike="noStrike" cap="none" normalizeH="0" baseline="0" dirty="0" smtClean="0">
            <a:ln>
              <a:noFill/>
            </a:ln>
            <a:solidFill>
              <a:schemeClr val="tx1"/>
            </a:solidFill>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txDef>
      <a:spPr>
        <a:noFill/>
      </a:spPr>
      <a:bodyPr wrap="square" rtlCol="0">
        <a:spAutoFit/>
      </a:bodyPr>
      <a:lstStyle>
        <a:defPPr>
          <a:defRPr dirty="0" smtClean="0">
            <a:latin typeface="Arial" pitchFamily="34" charset="0"/>
          </a:defRPr>
        </a:defPPr>
      </a:lstStyle>
    </a:tx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template2</Template>
  <TotalTime>3713</TotalTime>
  <Words>1566</Words>
  <Application>Microsoft Office PowerPoint</Application>
  <PresentationFormat>On-screen Show (4:3)</PresentationFormat>
  <Paragraphs>221</Paragraphs>
  <Slides>27</Slides>
  <Notes>13</Notes>
  <HiddenSlides>3</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0" baseType="lpstr">
      <vt:lpstr>template2</vt:lpstr>
      <vt:lpstr>Visio</vt:lpstr>
      <vt:lpstr>Slide</vt:lpstr>
      <vt:lpstr>HDF Group Support for NPP/JPSS</vt:lpstr>
      <vt:lpstr>Goal  Provide HDF5 support for the distribution of VIIRS, OMPS, and other JPSS sensor and environmental data products</vt:lpstr>
      <vt:lpstr>2011-2012 Priorities</vt:lpstr>
      <vt:lpstr>Project Information</vt:lpstr>
      <vt:lpstr>JPSS Released Software</vt:lpstr>
      <vt:lpstr>Software under Development</vt:lpstr>
      <vt:lpstr>HDF NPOESS Wiki</vt:lpstr>
      <vt:lpstr>JPSS Software</vt:lpstr>
      <vt:lpstr>h5edit</vt:lpstr>
      <vt:lpstr>h5augjpss</vt:lpstr>
      <vt:lpstr>Clarification</vt:lpstr>
      <vt:lpstr>h5augjpss</vt:lpstr>
      <vt:lpstr>Augmenting JPSS files</vt:lpstr>
      <vt:lpstr>But wait…there’s more!</vt:lpstr>
      <vt:lpstr>IDV before augmentation</vt:lpstr>
      <vt:lpstr>Two problems</vt:lpstr>
      <vt:lpstr>IDV after augmentation</vt:lpstr>
      <vt:lpstr>PowerPoint Presentation</vt:lpstr>
      <vt:lpstr>Why nagg?</vt:lpstr>
      <vt:lpstr>Aggregation Buckets</vt:lpstr>
      <vt:lpstr>Aggregation Example </vt:lpstr>
      <vt:lpstr>PowerPoint Presentation</vt:lpstr>
      <vt:lpstr>Thank You!</vt:lpstr>
      <vt:lpstr>Acknowledgements</vt:lpstr>
      <vt:lpstr>Questions/comments?</vt:lpstr>
      <vt:lpstr>PowerPoint Presentation</vt:lpstr>
      <vt:lpstr>PowerPoint Presentation</vt:lpstr>
    </vt:vector>
  </TitlesOfParts>
  <Company>The HDF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Sellidng a Product or Service</dc:title>
  <dc:creator>csingh3</dc:creator>
  <cp:lastModifiedBy>Folk, Michael J</cp:lastModifiedBy>
  <cp:revision>109</cp:revision>
  <cp:lastPrinted>1601-01-01T00:00:00Z</cp:lastPrinted>
  <dcterms:created xsi:type="dcterms:W3CDTF">2009-10-02T21:12:46Z</dcterms:created>
  <dcterms:modified xsi:type="dcterms:W3CDTF">2012-04-19T12:33:44Z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TC010178481033</vt:lpwstr>
  </property>
</Properties>
</file>